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1"/>
  </p:notesMasterIdLst>
  <p:sldIdLst>
    <p:sldId id="256" r:id="rId2"/>
    <p:sldId id="260" r:id="rId3"/>
    <p:sldId id="270" r:id="rId4"/>
    <p:sldId id="274" r:id="rId5"/>
    <p:sldId id="271" r:id="rId6"/>
    <p:sldId id="272" r:id="rId7"/>
    <p:sldId id="273" r:id="rId8"/>
    <p:sldId id="275" r:id="rId9"/>
    <p:sldId id="261" r:id="rId10"/>
    <p:sldId id="267" r:id="rId11"/>
    <p:sldId id="269" r:id="rId12"/>
    <p:sldId id="276" r:id="rId13"/>
    <p:sldId id="279" r:id="rId14"/>
    <p:sldId id="281" r:id="rId15"/>
    <p:sldId id="262" r:id="rId16"/>
    <p:sldId id="263" r:id="rId17"/>
    <p:sldId id="288" r:id="rId18"/>
    <p:sldId id="287" r:id="rId19"/>
    <p:sldId id="282" r:id="rId20"/>
    <p:sldId id="289" r:id="rId21"/>
    <p:sldId id="283" r:id="rId22"/>
    <p:sldId id="303" r:id="rId23"/>
    <p:sldId id="285" r:id="rId24"/>
    <p:sldId id="280" r:id="rId25"/>
    <p:sldId id="286" r:id="rId26"/>
    <p:sldId id="335" r:id="rId27"/>
    <p:sldId id="454" r:id="rId28"/>
    <p:sldId id="333" r:id="rId29"/>
    <p:sldId id="290" r:id="rId30"/>
    <p:sldId id="483" r:id="rId31"/>
    <p:sldId id="292" r:id="rId32"/>
    <p:sldId id="291" r:id="rId33"/>
    <p:sldId id="296" r:id="rId34"/>
    <p:sldId id="297" r:id="rId35"/>
    <p:sldId id="298" r:id="rId36"/>
    <p:sldId id="299" r:id="rId37"/>
    <p:sldId id="294" r:id="rId38"/>
    <p:sldId id="293" r:id="rId39"/>
    <p:sldId id="301" r:id="rId40"/>
    <p:sldId id="304" r:id="rId41"/>
    <p:sldId id="300" r:id="rId42"/>
    <p:sldId id="302" r:id="rId43"/>
    <p:sldId id="332" r:id="rId44"/>
    <p:sldId id="305" r:id="rId45"/>
    <p:sldId id="284" r:id="rId46"/>
    <p:sldId id="306" r:id="rId47"/>
    <p:sldId id="307" r:id="rId48"/>
    <p:sldId id="264" r:id="rId49"/>
    <p:sldId id="311" r:id="rId50"/>
    <p:sldId id="309" r:id="rId51"/>
    <p:sldId id="321" r:id="rId52"/>
    <p:sldId id="314" r:id="rId53"/>
    <p:sldId id="310" r:id="rId54"/>
    <p:sldId id="315" r:id="rId55"/>
    <p:sldId id="312" r:id="rId56"/>
    <p:sldId id="316" r:id="rId57"/>
    <p:sldId id="317" r:id="rId58"/>
    <p:sldId id="318" r:id="rId59"/>
    <p:sldId id="319" r:id="rId60"/>
    <p:sldId id="320" r:id="rId61"/>
    <p:sldId id="322" r:id="rId62"/>
    <p:sldId id="323" r:id="rId63"/>
    <p:sldId id="326" r:id="rId64"/>
    <p:sldId id="327" r:id="rId65"/>
    <p:sldId id="324" r:id="rId66"/>
    <p:sldId id="334" r:id="rId67"/>
    <p:sldId id="328" r:id="rId68"/>
    <p:sldId id="455" r:id="rId69"/>
    <p:sldId id="330" r:id="rId70"/>
    <p:sldId id="329" r:id="rId71"/>
    <p:sldId id="265" r:id="rId72"/>
    <p:sldId id="331" r:id="rId73"/>
    <p:sldId id="460" r:id="rId74"/>
    <p:sldId id="456" r:id="rId75"/>
    <p:sldId id="458" r:id="rId76"/>
    <p:sldId id="457" r:id="rId77"/>
    <p:sldId id="467" r:id="rId78"/>
    <p:sldId id="459" r:id="rId79"/>
    <p:sldId id="462" r:id="rId80"/>
    <p:sldId id="461" r:id="rId81"/>
    <p:sldId id="463" r:id="rId82"/>
    <p:sldId id="464" r:id="rId83"/>
    <p:sldId id="465" r:id="rId84"/>
    <p:sldId id="468" r:id="rId85"/>
    <p:sldId id="466" r:id="rId86"/>
    <p:sldId id="469" r:id="rId87"/>
    <p:sldId id="472" r:id="rId88"/>
    <p:sldId id="478" r:id="rId89"/>
    <p:sldId id="479" r:id="rId90"/>
    <p:sldId id="480" r:id="rId91"/>
    <p:sldId id="470" r:id="rId92"/>
    <p:sldId id="482" r:id="rId93"/>
    <p:sldId id="474" r:id="rId94"/>
    <p:sldId id="471" r:id="rId95"/>
    <p:sldId id="473" r:id="rId96"/>
    <p:sldId id="476" r:id="rId97"/>
    <p:sldId id="481" r:id="rId98"/>
    <p:sldId id="475" r:id="rId99"/>
    <p:sldId id="266" r:id="rId10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7052"/>
    <a:srgbClr val="E48312"/>
    <a:srgbClr val="40749B"/>
    <a:srgbClr val="FF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04" autoAdjust="0"/>
    <p:restoredTop sz="95091" autoAdjust="0"/>
  </p:normalViewPr>
  <p:slideViewPr>
    <p:cSldViewPr snapToGrid="0" showGuides="1">
      <p:cViewPr varScale="1">
        <p:scale>
          <a:sx n="79" d="100"/>
          <a:sy n="79" d="100"/>
        </p:scale>
        <p:origin x="830" y="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D27DA8-BF2D-4734-B410-345E4F4A5500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CA"/>
        </a:p>
      </dgm:t>
    </dgm:pt>
    <dgm:pt modelId="{5B94AA01-48E7-44BB-A200-6925B879EC6D}">
      <dgm:prSet phldrT="[Text]" custT="1"/>
      <dgm:spPr/>
      <dgm:t>
        <a:bodyPr/>
        <a:lstStyle/>
        <a:p>
          <a:r>
            <a:rPr lang="fr-CA" sz="2000" b="1" dirty="0"/>
            <a:t>data</a:t>
          </a:r>
          <a:endParaRPr lang="fr-CA" sz="1000" b="1" dirty="0"/>
        </a:p>
      </dgm:t>
    </dgm:pt>
    <dgm:pt modelId="{808EDD7C-2A4E-48CD-8C67-EDD9B42DB7A0}" type="parTrans" cxnId="{4D367620-94F1-4093-A22A-8717D827D7A4}">
      <dgm:prSet/>
      <dgm:spPr/>
      <dgm:t>
        <a:bodyPr/>
        <a:lstStyle/>
        <a:p>
          <a:endParaRPr lang="fr-CA"/>
        </a:p>
      </dgm:t>
    </dgm:pt>
    <dgm:pt modelId="{5107ACCB-1E5F-486C-B77C-C0CD3A7E2F50}" type="sibTrans" cxnId="{4D367620-94F1-4093-A22A-8717D827D7A4}">
      <dgm:prSet/>
      <dgm:spPr/>
      <dgm:t>
        <a:bodyPr/>
        <a:lstStyle/>
        <a:p>
          <a:endParaRPr lang="fr-CA"/>
        </a:p>
      </dgm:t>
    </dgm:pt>
    <dgm:pt modelId="{BC9943B4-8ACE-4C15-BCFE-9A3A445200E7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CA" dirty="0"/>
            <a:t>2 listes (data &amp; constants)</a:t>
          </a:r>
        </a:p>
      </dgm:t>
    </dgm:pt>
    <dgm:pt modelId="{5151B20B-99B1-4CBB-A470-ED6348CF7C3C}" type="parTrans" cxnId="{915E98B6-C242-4980-BFB2-A3D2DF097076}">
      <dgm:prSet/>
      <dgm:spPr/>
      <dgm:t>
        <a:bodyPr/>
        <a:lstStyle/>
        <a:p>
          <a:endParaRPr lang="fr-CA"/>
        </a:p>
      </dgm:t>
    </dgm:pt>
    <dgm:pt modelId="{AE0CFB1B-23BB-44D6-8C71-D2FF1EC83219}" type="sibTrans" cxnId="{915E98B6-C242-4980-BFB2-A3D2DF097076}">
      <dgm:prSet/>
      <dgm:spPr/>
      <dgm:t>
        <a:bodyPr/>
        <a:lstStyle/>
        <a:p>
          <a:endParaRPr lang="fr-CA"/>
        </a:p>
      </dgm:t>
    </dgm:pt>
    <dgm:pt modelId="{0B6BEFDF-AC2D-4E1D-BBDE-95FCA83EB815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CA" dirty="0"/>
            <a:t>Numérique seulement</a:t>
          </a:r>
        </a:p>
      </dgm:t>
    </dgm:pt>
    <dgm:pt modelId="{D8F71A57-F9B0-4A08-8E1E-CAC7E3D3A7B1}" type="parTrans" cxnId="{2CA4BA1B-10EA-49B9-88F5-879D68A563E0}">
      <dgm:prSet/>
      <dgm:spPr/>
      <dgm:t>
        <a:bodyPr/>
        <a:lstStyle/>
        <a:p>
          <a:endParaRPr lang="fr-CA"/>
        </a:p>
      </dgm:t>
    </dgm:pt>
    <dgm:pt modelId="{AEED3296-2423-493E-A519-C882AE1CC605}" type="sibTrans" cxnId="{2CA4BA1B-10EA-49B9-88F5-879D68A563E0}">
      <dgm:prSet/>
      <dgm:spPr/>
      <dgm:t>
        <a:bodyPr/>
        <a:lstStyle/>
        <a:p>
          <a:endParaRPr lang="fr-CA"/>
        </a:p>
      </dgm:t>
    </dgm:pt>
    <dgm:pt modelId="{C7C0B917-DC32-46B1-B3DE-1A075526C548}">
      <dgm:prSet phldrT="[Text]" custT="1"/>
      <dgm:spPr/>
      <dgm:t>
        <a:bodyPr/>
        <a:lstStyle/>
        <a:p>
          <a:r>
            <a:rPr lang="fr-CA" sz="1800" b="1" dirty="0"/>
            <a:t>inits</a:t>
          </a:r>
          <a:endParaRPr lang="fr-CA" sz="1000" b="1" dirty="0"/>
        </a:p>
      </dgm:t>
    </dgm:pt>
    <dgm:pt modelId="{70718DD8-5CBD-444C-BFE3-DF864C4D4B8A}" type="parTrans" cxnId="{484D680D-A514-410F-BD04-5F21F45DA2EE}">
      <dgm:prSet/>
      <dgm:spPr/>
      <dgm:t>
        <a:bodyPr/>
        <a:lstStyle/>
        <a:p>
          <a:endParaRPr lang="fr-CA"/>
        </a:p>
      </dgm:t>
    </dgm:pt>
    <dgm:pt modelId="{B9696E26-3BDA-4520-AEDA-9FDB71FB9836}" type="sibTrans" cxnId="{484D680D-A514-410F-BD04-5F21F45DA2EE}">
      <dgm:prSet/>
      <dgm:spPr/>
      <dgm:t>
        <a:bodyPr/>
        <a:lstStyle/>
        <a:p>
          <a:endParaRPr lang="fr-CA"/>
        </a:p>
      </dgm:t>
    </dgm:pt>
    <dgm:pt modelId="{738934A6-AF95-42E5-92F5-A0A075449349}">
      <dgm:prSet phldrT="[Text]"/>
      <dgm:spPr/>
      <dgm:t>
        <a:bodyPr/>
        <a:lstStyle/>
        <a:p>
          <a:r>
            <a:rPr lang="fr-CA" dirty="0"/>
            <a:t>facultatif</a:t>
          </a:r>
        </a:p>
      </dgm:t>
    </dgm:pt>
    <dgm:pt modelId="{B92502B4-B59E-45E5-8A63-ED50FA7D65B2}" type="parTrans" cxnId="{7EA1C3E5-A016-4958-9554-BDFDFB613F44}">
      <dgm:prSet/>
      <dgm:spPr/>
      <dgm:t>
        <a:bodyPr/>
        <a:lstStyle/>
        <a:p>
          <a:endParaRPr lang="fr-CA"/>
        </a:p>
      </dgm:t>
    </dgm:pt>
    <dgm:pt modelId="{A655B675-1393-4E7F-B951-26CD4EF81FC1}" type="sibTrans" cxnId="{7EA1C3E5-A016-4958-9554-BDFDFB613F44}">
      <dgm:prSet/>
      <dgm:spPr/>
      <dgm:t>
        <a:bodyPr/>
        <a:lstStyle/>
        <a:p>
          <a:endParaRPr lang="fr-CA"/>
        </a:p>
      </dgm:t>
    </dgm:pt>
    <dgm:pt modelId="{7FB123E4-A20F-4B3D-AC14-78580497550C}">
      <dgm:prSet phldrT="[Text]"/>
      <dgm:spPr/>
      <dgm:t>
        <a:bodyPr/>
        <a:lstStyle/>
        <a:p>
          <a:r>
            <a:rPr lang="fr-CA" dirty="0"/>
            <a:t>Facilite convergence plus rapide</a:t>
          </a:r>
        </a:p>
      </dgm:t>
    </dgm:pt>
    <dgm:pt modelId="{0BDC5EE5-0B90-4989-80E7-DD8D1D70C71A}" type="parTrans" cxnId="{3F73D229-250F-4175-8EC9-19E55F2E6491}">
      <dgm:prSet/>
      <dgm:spPr/>
      <dgm:t>
        <a:bodyPr/>
        <a:lstStyle/>
        <a:p>
          <a:endParaRPr lang="fr-CA"/>
        </a:p>
      </dgm:t>
    </dgm:pt>
    <dgm:pt modelId="{9DABDFA1-2546-402C-8809-2063BE38293E}" type="sibTrans" cxnId="{3F73D229-250F-4175-8EC9-19E55F2E6491}">
      <dgm:prSet/>
      <dgm:spPr/>
      <dgm:t>
        <a:bodyPr/>
        <a:lstStyle/>
        <a:p>
          <a:endParaRPr lang="fr-CA"/>
        </a:p>
      </dgm:t>
    </dgm:pt>
    <dgm:pt modelId="{E66FF0F8-951E-441A-9E72-F8B87347BA2C}">
      <dgm:prSet custT="1"/>
      <dgm:spPr/>
      <dgm:t>
        <a:bodyPr/>
        <a:lstStyle/>
        <a:p>
          <a:r>
            <a:rPr lang="en-CA" sz="1050" b="1" dirty="0" err="1"/>
            <a:t>nimbleCode</a:t>
          </a:r>
          <a:endParaRPr lang="fr-CA" sz="1000" b="1" dirty="0"/>
        </a:p>
      </dgm:t>
    </dgm:pt>
    <dgm:pt modelId="{E0381D46-2192-4713-B21B-F3BD04771DD7}" type="parTrans" cxnId="{5A76CA7B-4D6E-48F1-92F9-13BC76B949AD}">
      <dgm:prSet/>
      <dgm:spPr/>
      <dgm:t>
        <a:bodyPr/>
        <a:lstStyle/>
        <a:p>
          <a:endParaRPr lang="fr-CA"/>
        </a:p>
      </dgm:t>
    </dgm:pt>
    <dgm:pt modelId="{720E713F-4CB6-47F2-96DD-68A6DE7B7F05}" type="sibTrans" cxnId="{5A76CA7B-4D6E-48F1-92F9-13BC76B949AD}">
      <dgm:prSet/>
      <dgm:spPr/>
      <dgm:t>
        <a:bodyPr/>
        <a:lstStyle/>
        <a:p>
          <a:endParaRPr lang="fr-CA"/>
        </a:p>
      </dgm:t>
    </dgm:pt>
    <dgm:pt modelId="{A83158D8-6F56-475C-8A52-AE94732802B7}">
      <dgm:prSet/>
      <dgm:spPr/>
      <dgm:t>
        <a:bodyPr/>
        <a:lstStyle/>
        <a:p>
          <a:r>
            <a:rPr lang="fr-CA" dirty="0" err="1"/>
            <a:t>nimbleCode</a:t>
          </a:r>
          <a:r>
            <a:rPr lang="fr-CA" dirty="0"/>
            <a:t>({</a:t>
          </a:r>
          <a:br>
            <a:rPr lang="fr-CA" dirty="0"/>
          </a:br>
          <a:r>
            <a:rPr lang="fr-CA" dirty="0"/>
            <a:t>                      </a:t>
          </a:r>
          <a:r>
            <a:rPr lang="fr-CA" b="1" dirty="0"/>
            <a:t>model code</a:t>
          </a:r>
          <a:br>
            <a:rPr lang="fr-CA" dirty="0"/>
          </a:br>
          <a:r>
            <a:rPr lang="fr-CA" dirty="0"/>
            <a:t>})</a:t>
          </a:r>
        </a:p>
      </dgm:t>
    </dgm:pt>
    <dgm:pt modelId="{6AF5DAEF-CC8C-4835-88A6-4E62D27FF50E}" type="parTrans" cxnId="{8DB5B5FE-C639-4BCC-9FC5-5D2C0536084A}">
      <dgm:prSet/>
      <dgm:spPr/>
      <dgm:t>
        <a:bodyPr/>
        <a:lstStyle/>
        <a:p>
          <a:endParaRPr lang="fr-CA"/>
        </a:p>
      </dgm:t>
    </dgm:pt>
    <dgm:pt modelId="{EBB32029-83D1-4EDE-8FD7-48223BCF75B6}" type="sibTrans" cxnId="{8DB5B5FE-C639-4BCC-9FC5-5D2C0536084A}">
      <dgm:prSet/>
      <dgm:spPr/>
      <dgm:t>
        <a:bodyPr/>
        <a:lstStyle/>
        <a:p>
          <a:endParaRPr lang="fr-CA"/>
        </a:p>
      </dgm:t>
    </dgm:pt>
    <dgm:pt modelId="{DD697EC1-06E7-4DAA-A7CE-AF060F7FA85B}">
      <dgm:prSet/>
      <dgm:spPr/>
      <dgm:t>
        <a:bodyPr/>
        <a:lstStyle/>
        <a:p>
          <a:r>
            <a:rPr lang="fr-CA" b="1" dirty="0" err="1"/>
            <a:t>nimbleMCMC</a:t>
          </a:r>
          <a:endParaRPr lang="fr-CA" b="1" dirty="0"/>
        </a:p>
      </dgm:t>
    </dgm:pt>
    <dgm:pt modelId="{D2AB09A6-D8F9-4437-91A8-E61EA4C520A4}" type="parTrans" cxnId="{D25EE22E-0681-4C58-A81E-30BD0A481555}">
      <dgm:prSet/>
      <dgm:spPr/>
      <dgm:t>
        <a:bodyPr/>
        <a:lstStyle/>
        <a:p>
          <a:endParaRPr lang="fr-CA"/>
        </a:p>
      </dgm:t>
    </dgm:pt>
    <dgm:pt modelId="{1D4762CB-3931-4FD5-8D76-A338A331A0CA}" type="sibTrans" cxnId="{D25EE22E-0681-4C58-A81E-30BD0A481555}">
      <dgm:prSet/>
      <dgm:spPr/>
      <dgm:t>
        <a:bodyPr/>
        <a:lstStyle/>
        <a:p>
          <a:endParaRPr lang="fr-CA"/>
        </a:p>
      </dgm:t>
    </dgm:pt>
    <dgm:pt modelId="{592366B0-9B04-4C8D-B0B5-F77E27DABB1A}">
      <dgm:prSet/>
      <dgm:spPr/>
      <dgm:t>
        <a:bodyPr/>
        <a:lstStyle/>
        <a:p>
          <a:r>
            <a:rPr lang="fr-CA" dirty="0"/>
            <a:t>Code=</a:t>
          </a:r>
          <a:r>
            <a:rPr lang="fr-CA" dirty="0" err="1"/>
            <a:t>nimbleCode</a:t>
          </a:r>
          <a:endParaRPr lang="fr-CA" dirty="0"/>
        </a:p>
      </dgm:t>
    </dgm:pt>
    <dgm:pt modelId="{2A318731-0DEE-4D9D-BACD-C89EFF514218}" type="parTrans" cxnId="{FDD6ADDD-19D9-4D7E-A924-0296ABAD3D62}">
      <dgm:prSet/>
      <dgm:spPr/>
      <dgm:t>
        <a:bodyPr/>
        <a:lstStyle/>
        <a:p>
          <a:endParaRPr lang="fr-CA"/>
        </a:p>
      </dgm:t>
    </dgm:pt>
    <dgm:pt modelId="{51CB1A08-7336-49D3-AE1A-FBF3998BD205}" type="sibTrans" cxnId="{FDD6ADDD-19D9-4D7E-A924-0296ABAD3D62}">
      <dgm:prSet/>
      <dgm:spPr/>
      <dgm:t>
        <a:bodyPr/>
        <a:lstStyle/>
        <a:p>
          <a:endParaRPr lang="fr-CA"/>
        </a:p>
      </dgm:t>
    </dgm:pt>
    <dgm:pt modelId="{EAA4A818-EFA2-49D8-8FED-BFE70CDA740A}">
      <dgm:prSet/>
      <dgm:spPr/>
      <dgm:t>
        <a:bodyPr/>
        <a:lstStyle/>
        <a:p>
          <a:r>
            <a:rPr lang="fr-CA" dirty="0" err="1"/>
            <a:t>Inits,data,constants</a:t>
          </a:r>
          <a:endParaRPr lang="fr-CA" dirty="0"/>
        </a:p>
      </dgm:t>
    </dgm:pt>
    <dgm:pt modelId="{8DA4F320-90BE-43AB-AC8B-7B109DC52AA8}" type="parTrans" cxnId="{4AFA1EB4-3B81-47A1-941B-10BC2AE2D2BA}">
      <dgm:prSet/>
      <dgm:spPr/>
      <dgm:t>
        <a:bodyPr/>
        <a:lstStyle/>
        <a:p>
          <a:endParaRPr lang="fr-CA"/>
        </a:p>
      </dgm:t>
    </dgm:pt>
    <dgm:pt modelId="{929B02D0-6D24-4031-8684-70001FAAC5A9}" type="sibTrans" cxnId="{4AFA1EB4-3B81-47A1-941B-10BC2AE2D2BA}">
      <dgm:prSet/>
      <dgm:spPr/>
      <dgm:t>
        <a:bodyPr/>
        <a:lstStyle/>
        <a:p>
          <a:endParaRPr lang="fr-CA"/>
        </a:p>
      </dgm:t>
    </dgm:pt>
    <dgm:pt modelId="{22F97DA9-0018-46BE-9409-B6C151AB9775}">
      <dgm:prSet/>
      <dgm:spPr/>
      <dgm:t>
        <a:bodyPr/>
        <a:lstStyle/>
        <a:p>
          <a:r>
            <a:rPr lang="fr-CA" dirty="0" err="1"/>
            <a:t>Nburnin</a:t>
          </a:r>
          <a:r>
            <a:rPr lang="fr-CA" dirty="0"/>
            <a:t>, </a:t>
          </a:r>
          <a:r>
            <a:rPr lang="fr-CA" dirty="0" err="1"/>
            <a:t>thin</a:t>
          </a:r>
          <a:r>
            <a:rPr lang="fr-CA" dirty="0"/>
            <a:t>, </a:t>
          </a:r>
          <a:r>
            <a:rPr lang="fr-CA" dirty="0" err="1"/>
            <a:t>niter</a:t>
          </a:r>
          <a:endParaRPr lang="fr-CA" dirty="0"/>
        </a:p>
      </dgm:t>
    </dgm:pt>
    <dgm:pt modelId="{8CDACC79-981E-4D8B-87B8-C0897E5B3E67}" type="parTrans" cxnId="{E0B4021E-0674-4295-B9CB-B260C525892C}">
      <dgm:prSet/>
      <dgm:spPr/>
      <dgm:t>
        <a:bodyPr/>
        <a:lstStyle/>
        <a:p>
          <a:endParaRPr lang="fr-CA"/>
        </a:p>
      </dgm:t>
    </dgm:pt>
    <dgm:pt modelId="{6467DB9C-3008-4245-A7F2-015C2BD5AEA2}" type="sibTrans" cxnId="{E0B4021E-0674-4295-B9CB-B260C525892C}">
      <dgm:prSet/>
      <dgm:spPr/>
      <dgm:t>
        <a:bodyPr/>
        <a:lstStyle/>
        <a:p>
          <a:endParaRPr lang="fr-CA"/>
        </a:p>
      </dgm:t>
    </dgm:pt>
    <dgm:pt modelId="{D18092C3-111E-4E90-AB86-A97EF51753C1}" type="pres">
      <dgm:prSet presAssocID="{ABD27DA8-BF2D-4734-B410-345E4F4A5500}" presName="linearFlow" presStyleCnt="0">
        <dgm:presLayoutVars>
          <dgm:dir/>
          <dgm:animLvl val="lvl"/>
          <dgm:resizeHandles val="exact"/>
        </dgm:presLayoutVars>
      </dgm:prSet>
      <dgm:spPr/>
    </dgm:pt>
    <dgm:pt modelId="{65872A05-A83F-4243-BF3D-E1F6D46C4F0B}" type="pres">
      <dgm:prSet presAssocID="{5B94AA01-48E7-44BB-A200-6925B879EC6D}" presName="composite" presStyleCnt="0"/>
      <dgm:spPr/>
    </dgm:pt>
    <dgm:pt modelId="{071EF06D-05EC-42BF-916D-97DCAAE76867}" type="pres">
      <dgm:prSet presAssocID="{5B94AA01-48E7-44BB-A200-6925B879EC6D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3D0A2653-5F18-4D65-8FD8-0BD9143C86EA}" type="pres">
      <dgm:prSet presAssocID="{5B94AA01-48E7-44BB-A200-6925B879EC6D}" presName="descendantText" presStyleLbl="alignAcc1" presStyleIdx="0" presStyleCnt="4">
        <dgm:presLayoutVars>
          <dgm:bulletEnabled val="1"/>
        </dgm:presLayoutVars>
      </dgm:prSet>
      <dgm:spPr/>
    </dgm:pt>
    <dgm:pt modelId="{752D50A3-6EF9-48CF-871E-12D195B0427E}" type="pres">
      <dgm:prSet presAssocID="{5107ACCB-1E5F-486C-B77C-C0CD3A7E2F50}" presName="sp" presStyleCnt="0"/>
      <dgm:spPr/>
    </dgm:pt>
    <dgm:pt modelId="{CCB5E0BF-D833-4150-ACA6-7E8B51E06CBD}" type="pres">
      <dgm:prSet presAssocID="{E66FF0F8-951E-441A-9E72-F8B87347BA2C}" presName="composite" presStyleCnt="0"/>
      <dgm:spPr/>
    </dgm:pt>
    <dgm:pt modelId="{F19EF38D-03DD-4E76-99DD-BB50FF673E4E}" type="pres">
      <dgm:prSet presAssocID="{E66FF0F8-951E-441A-9E72-F8B87347BA2C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583BBA5F-917A-4535-A687-80CB8D8259C8}" type="pres">
      <dgm:prSet presAssocID="{E66FF0F8-951E-441A-9E72-F8B87347BA2C}" presName="descendantText" presStyleLbl="alignAcc1" presStyleIdx="1" presStyleCnt="4" custLinFactNeighborX="0">
        <dgm:presLayoutVars>
          <dgm:bulletEnabled val="1"/>
        </dgm:presLayoutVars>
      </dgm:prSet>
      <dgm:spPr/>
    </dgm:pt>
    <dgm:pt modelId="{71D9EF04-E401-44CA-A12E-569665DBC126}" type="pres">
      <dgm:prSet presAssocID="{720E713F-4CB6-47F2-96DD-68A6DE7B7F05}" presName="sp" presStyleCnt="0"/>
      <dgm:spPr/>
    </dgm:pt>
    <dgm:pt modelId="{806D5079-1750-451E-B853-0AAA1ECADF40}" type="pres">
      <dgm:prSet presAssocID="{C7C0B917-DC32-46B1-B3DE-1A075526C548}" presName="composite" presStyleCnt="0"/>
      <dgm:spPr/>
    </dgm:pt>
    <dgm:pt modelId="{FCCA847D-46B8-48C4-9379-1DA0E1C78A11}" type="pres">
      <dgm:prSet presAssocID="{C7C0B917-DC32-46B1-B3DE-1A075526C548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3CB01C0F-0DC2-45B1-8F44-435891764A09}" type="pres">
      <dgm:prSet presAssocID="{C7C0B917-DC32-46B1-B3DE-1A075526C548}" presName="descendantText" presStyleLbl="alignAcc1" presStyleIdx="2" presStyleCnt="4">
        <dgm:presLayoutVars>
          <dgm:bulletEnabled val="1"/>
        </dgm:presLayoutVars>
      </dgm:prSet>
      <dgm:spPr/>
    </dgm:pt>
    <dgm:pt modelId="{72593829-CC4B-48AB-BB08-ABAC1DA045E4}" type="pres">
      <dgm:prSet presAssocID="{B9696E26-3BDA-4520-AEDA-9FDB71FB9836}" presName="sp" presStyleCnt="0"/>
      <dgm:spPr/>
    </dgm:pt>
    <dgm:pt modelId="{98281E45-698D-4103-A7A9-4FFF9EDDB145}" type="pres">
      <dgm:prSet presAssocID="{DD697EC1-06E7-4DAA-A7CE-AF060F7FA85B}" presName="composite" presStyleCnt="0"/>
      <dgm:spPr/>
    </dgm:pt>
    <dgm:pt modelId="{6EF32E67-9A97-45E6-B2E7-A74C8C061B8F}" type="pres">
      <dgm:prSet presAssocID="{DD697EC1-06E7-4DAA-A7CE-AF060F7FA85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DB9DF634-5FB6-45E8-B611-5741ED76C46D}" type="pres">
      <dgm:prSet presAssocID="{DD697EC1-06E7-4DAA-A7CE-AF060F7FA85B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7ED6460A-9263-4E1E-8CF0-65ED0E321946}" type="presOf" srcId="{ABD27DA8-BF2D-4734-B410-345E4F4A5500}" destId="{D18092C3-111E-4E90-AB86-A97EF51753C1}" srcOrd="0" destOrd="0" presId="urn:microsoft.com/office/officeart/2005/8/layout/chevron2"/>
    <dgm:cxn modelId="{484D680D-A514-410F-BD04-5F21F45DA2EE}" srcId="{ABD27DA8-BF2D-4734-B410-345E4F4A5500}" destId="{C7C0B917-DC32-46B1-B3DE-1A075526C548}" srcOrd="2" destOrd="0" parTransId="{70718DD8-5CBD-444C-BFE3-DF864C4D4B8A}" sibTransId="{B9696E26-3BDA-4520-AEDA-9FDB71FB9836}"/>
    <dgm:cxn modelId="{2CB2270F-E443-4BA5-8F85-0C3E60ACC8BB}" type="presOf" srcId="{738934A6-AF95-42E5-92F5-A0A075449349}" destId="{3CB01C0F-0DC2-45B1-8F44-435891764A09}" srcOrd="0" destOrd="0" presId="urn:microsoft.com/office/officeart/2005/8/layout/chevron2"/>
    <dgm:cxn modelId="{854A2F14-A970-4DFD-85B6-5F1D9F73B0D7}" type="presOf" srcId="{0B6BEFDF-AC2D-4E1D-BBDE-95FCA83EB815}" destId="{3D0A2653-5F18-4D65-8FD8-0BD9143C86EA}" srcOrd="0" destOrd="1" presId="urn:microsoft.com/office/officeart/2005/8/layout/chevron2"/>
    <dgm:cxn modelId="{2CA4BA1B-10EA-49B9-88F5-879D68A563E0}" srcId="{5B94AA01-48E7-44BB-A200-6925B879EC6D}" destId="{0B6BEFDF-AC2D-4E1D-BBDE-95FCA83EB815}" srcOrd="1" destOrd="0" parTransId="{D8F71A57-F9B0-4A08-8E1E-CAC7E3D3A7B1}" sibTransId="{AEED3296-2423-493E-A519-C882AE1CC605}"/>
    <dgm:cxn modelId="{E0B4021E-0674-4295-B9CB-B260C525892C}" srcId="{DD697EC1-06E7-4DAA-A7CE-AF060F7FA85B}" destId="{22F97DA9-0018-46BE-9409-B6C151AB9775}" srcOrd="2" destOrd="0" parTransId="{8CDACC79-981E-4D8B-87B8-C0897E5B3E67}" sibTransId="{6467DB9C-3008-4245-A7F2-015C2BD5AEA2}"/>
    <dgm:cxn modelId="{4D367620-94F1-4093-A22A-8717D827D7A4}" srcId="{ABD27DA8-BF2D-4734-B410-345E4F4A5500}" destId="{5B94AA01-48E7-44BB-A200-6925B879EC6D}" srcOrd="0" destOrd="0" parTransId="{808EDD7C-2A4E-48CD-8C67-EDD9B42DB7A0}" sibTransId="{5107ACCB-1E5F-486C-B77C-C0CD3A7E2F50}"/>
    <dgm:cxn modelId="{09717327-1029-4AFE-B0C7-349BF9766D66}" type="presOf" srcId="{DD697EC1-06E7-4DAA-A7CE-AF060F7FA85B}" destId="{6EF32E67-9A97-45E6-B2E7-A74C8C061B8F}" srcOrd="0" destOrd="0" presId="urn:microsoft.com/office/officeart/2005/8/layout/chevron2"/>
    <dgm:cxn modelId="{3F73D229-250F-4175-8EC9-19E55F2E6491}" srcId="{C7C0B917-DC32-46B1-B3DE-1A075526C548}" destId="{7FB123E4-A20F-4B3D-AC14-78580497550C}" srcOrd="1" destOrd="0" parTransId="{0BDC5EE5-0B90-4989-80E7-DD8D1D70C71A}" sibTransId="{9DABDFA1-2546-402C-8809-2063BE38293E}"/>
    <dgm:cxn modelId="{D25EE22E-0681-4C58-A81E-30BD0A481555}" srcId="{ABD27DA8-BF2D-4734-B410-345E4F4A5500}" destId="{DD697EC1-06E7-4DAA-A7CE-AF060F7FA85B}" srcOrd="3" destOrd="0" parTransId="{D2AB09A6-D8F9-4437-91A8-E61EA4C520A4}" sibTransId="{1D4762CB-3931-4FD5-8D76-A338A331A0CA}"/>
    <dgm:cxn modelId="{C4E16537-8ECB-47D7-AD4C-8320245DFEFE}" type="presOf" srcId="{5B94AA01-48E7-44BB-A200-6925B879EC6D}" destId="{071EF06D-05EC-42BF-916D-97DCAAE76867}" srcOrd="0" destOrd="0" presId="urn:microsoft.com/office/officeart/2005/8/layout/chevron2"/>
    <dgm:cxn modelId="{FCB64E50-ABEE-4D6B-8A4E-F6969EC19B36}" type="presOf" srcId="{C7C0B917-DC32-46B1-B3DE-1A075526C548}" destId="{FCCA847D-46B8-48C4-9379-1DA0E1C78A11}" srcOrd="0" destOrd="0" presId="urn:microsoft.com/office/officeart/2005/8/layout/chevron2"/>
    <dgm:cxn modelId="{DAEBF474-7B95-44AB-B77F-1141D1A78D8F}" type="presOf" srcId="{EAA4A818-EFA2-49D8-8FED-BFE70CDA740A}" destId="{DB9DF634-5FB6-45E8-B611-5741ED76C46D}" srcOrd="0" destOrd="1" presId="urn:microsoft.com/office/officeart/2005/8/layout/chevron2"/>
    <dgm:cxn modelId="{4F2DA855-EA1F-4279-B6DA-51FEEAF548F0}" type="presOf" srcId="{BC9943B4-8ACE-4C15-BCFE-9A3A445200E7}" destId="{3D0A2653-5F18-4D65-8FD8-0BD9143C86EA}" srcOrd="0" destOrd="0" presId="urn:microsoft.com/office/officeart/2005/8/layout/chevron2"/>
    <dgm:cxn modelId="{5A76CA7B-4D6E-48F1-92F9-13BC76B949AD}" srcId="{ABD27DA8-BF2D-4734-B410-345E4F4A5500}" destId="{E66FF0F8-951E-441A-9E72-F8B87347BA2C}" srcOrd="1" destOrd="0" parTransId="{E0381D46-2192-4713-B21B-F3BD04771DD7}" sibTransId="{720E713F-4CB6-47F2-96DD-68A6DE7B7F05}"/>
    <dgm:cxn modelId="{546BB08A-4A56-46E0-B500-2941DCFBA3E7}" type="presOf" srcId="{592366B0-9B04-4C8D-B0B5-F77E27DABB1A}" destId="{DB9DF634-5FB6-45E8-B611-5741ED76C46D}" srcOrd="0" destOrd="0" presId="urn:microsoft.com/office/officeart/2005/8/layout/chevron2"/>
    <dgm:cxn modelId="{D0DDFEAF-08F7-4310-8036-381A36C57617}" type="presOf" srcId="{7FB123E4-A20F-4B3D-AC14-78580497550C}" destId="{3CB01C0F-0DC2-45B1-8F44-435891764A09}" srcOrd="0" destOrd="1" presId="urn:microsoft.com/office/officeart/2005/8/layout/chevron2"/>
    <dgm:cxn modelId="{4AFA1EB4-3B81-47A1-941B-10BC2AE2D2BA}" srcId="{DD697EC1-06E7-4DAA-A7CE-AF060F7FA85B}" destId="{EAA4A818-EFA2-49D8-8FED-BFE70CDA740A}" srcOrd="1" destOrd="0" parTransId="{8DA4F320-90BE-43AB-AC8B-7B109DC52AA8}" sibTransId="{929B02D0-6D24-4031-8684-70001FAAC5A9}"/>
    <dgm:cxn modelId="{7DE742B5-5DCA-4EAD-BF25-46715B003647}" type="presOf" srcId="{22F97DA9-0018-46BE-9409-B6C151AB9775}" destId="{DB9DF634-5FB6-45E8-B611-5741ED76C46D}" srcOrd="0" destOrd="2" presId="urn:microsoft.com/office/officeart/2005/8/layout/chevron2"/>
    <dgm:cxn modelId="{915E98B6-C242-4980-BFB2-A3D2DF097076}" srcId="{5B94AA01-48E7-44BB-A200-6925B879EC6D}" destId="{BC9943B4-8ACE-4C15-BCFE-9A3A445200E7}" srcOrd="0" destOrd="0" parTransId="{5151B20B-99B1-4CBB-A470-ED6348CF7C3C}" sibTransId="{AE0CFB1B-23BB-44D6-8C71-D2FF1EC83219}"/>
    <dgm:cxn modelId="{6AC483CB-A39E-4F30-A056-EB9DC3FE82D4}" type="presOf" srcId="{E66FF0F8-951E-441A-9E72-F8B87347BA2C}" destId="{F19EF38D-03DD-4E76-99DD-BB50FF673E4E}" srcOrd="0" destOrd="0" presId="urn:microsoft.com/office/officeart/2005/8/layout/chevron2"/>
    <dgm:cxn modelId="{FDD6ADDD-19D9-4D7E-A924-0296ABAD3D62}" srcId="{DD697EC1-06E7-4DAA-A7CE-AF060F7FA85B}" destId="{592366B0-9B04-4C8D-B0B5-F77E27DABB1A}" srcOrd="0" destOrd="0" parTransId="{2A318731-0DEE-4D9D-BACD-C89EFF514218}" sibTransId="{51CB1A08-7336-49D3-AE1A-FBF3998BD205}"/>
    <dgm:cxn modelId="{02BE90E5-E4FC-4C1B-B330-8FB3AFB5D547}" type="presOf" srcId="{A83158D8-6F56-475C-8A52-AE94732802B7}" destId="{583BBA5F-917A-4535-A687-80CB8D8259C8}" srcOrd="0" destOrd="0" presId="urn:microsoft.com/office/officeart/2005/8/layout/chevron2"/>
    <dgm:cxn modelId="{7EA1C3E5-A016-4958-9554-BDFDFB613F44}" srcId="{C7C0B917-DC32-46B1-B3DE-1A075526C548}" destId="{738934A6-AF95-42E5-92F5-A0A075449349}" srcOrd="0" destOrd="0" parTransId="{B92502B4-B59E-45E5-8A63-ED50FA7D65B2}" sibTransId="{A655B675-1393-4E7F-B951-26CD4EF81FC1}"/>
    <dgm:cxn modelId="{8DB5B5FE-C639-4BCC-9FC5-5D2C0536084A}" srcId="{E66FF0F8-951E-441A-9E72-F8B87347BA2C}" destId="{A83158D8-6F56-475C-8A52-AE94732802B7}" srcOrd="0" destOrd="0" parTransId="{6AF5DAEF-CC8C-4835-88A6-4E62D27FF50E}" sibTransId="{EBB32029-83D1-4EDE-8FD7-48223BCF75B6}"/>
    <dgm:cxn modelId="{7E2D072A-9F0A-4E3F-BAE9-40B8C52362B0}" type="presParOf" srcId="{D18092C3-111E-4E90-AB86-A97EF51753C1}" destId="{65872A05-A83F-4243-BF3D-E1F6D46C4F0B}" srcOrd="0" destOrd="0" presId="urn:microsoft.com/office/officeart/2005/8/layout/chevron2"/>
    <dgm:cxn modelId="{E9E4F628-4CDF-4B32-93B4-B68CD3BFD24E}" type="presParOf" srcId="{65872A05-A83F-4243-BF3D-E1F6D46C4F0B}" destId="{071EF06D-05EC-42BF-916D-97DCAAE76867}" srcOrd="0" destOrd="0" presId="urn:microsoft.com/office/officeart/2005/8/layout/chevron2"/>
    <dgm:cxn modelId="{3AF82EB0-1876-4BE9-9C4C-F94535F1758C}" type="presParOf" srcId="{65872A05-A83F-4243-BF3D-E1F6D46C4F0B}" destId="{3D0A2653-5F18-4D65-8FD8-0BD9143C86EA}" srcOrd="1" destOrd="0" presId="urn:microsoft.com/office/officeart/2005/8/layout/chevron2"/>
    <dgm:cxn modelId="{D694657B-D560-44D0-BD6C-15CC0CA0CE4B}" type="presParOf" srcId="{D18092C3-111E-4E90-AB86-A97EF51753C1}" destId="{752D50A3-6EF9-48CF-871E-12D195B0427E}" srcOrd="1" destOrd="0" presId="urn:microsoft.com/office/officeart/2005/8/layout/chevron2"/>
    <dgm:cxn modelId="{A2863034-FDBB-49DE-A6D3-53632B13CAAD}" type="presParOf" srcId="{D18092C3-111E-4E90-AB86-A97EF51753C1}" destId="{CCB5E0BF-D833-4150-ACA6-7E8B51E06CBD}" srcOrd="2" destOrd="0" presId="urn:microsoft.com/office/officeart/2005/8/layout/chevron2"/>
    <dgm:cxn modelId="{55AE2B51-5D3B-44C5-8611-06753AAF189B}" type="presParOf" srcId="{CCB5E0BF-D833-4150-ACA6-7E8B51E06CBD}" destId="{F19EF38D-03DD-4E76-99DD-BB50FF673E4E}" srcOrd="0" destOrd="0" presId="urn:microsoft.com/office/officeart/2005/8/layout/chevron2"/>
    <dgm:cxn modelId="{738B7437-A33C-45D3-8612-BBAE5001E5CC}" type="presParOf" srcId="{CCB5E0BF-D833-4150-ACA6-7E8B51E06CBD}" destId="{583BBA5F-917A-4535-A687-80CB8D8259C8}" srcOrd="1" destOrd="0" presId="urn:microsoft.com/office/officeart/2005/8/layout/chevron2"/>
    <dgm:cxn modelId="{DFE21372-6526-4D7B-A1D1-2AA227544575}" type="presParOf" srcId="{D18092C3-111E-4E90-AB86-A97EF51753C1}" destId="{71D9EF04-E401-44CA-A12E-569665DBC126}" srcOrd="3" destOrd="0" presId="urn:microsoft.com/office/officeart/2005/8/layout/chevron2"/>
    <dgm:cxn modelId="{E65378F3-9ABD-448C-A51D-FE499D4777BB}" type="presParOf" srcId="{D18092C3-111E-4E90-AB86-A97EF51753C1}" destId="{806D5079-1750-451E-B853-0AAA1ECADF40}" srcOrd="4" destOrd="0" presId="urn:microsoft.com/office/officeart/2005/8/layout/chevron2"/>
    <dgm:cxn modelId="{9A63229E-F84D-401A-9709-06CF6D8D9371}" type="presParOf" srcId="{806D5079-1750-451E-B853-0AAA1ECADF40}" destId="{FCCA847D-46B8-48C4-9379-1DA0E1C78A11}" srcOrd="0" destOrd="0" presId="urn:microsoft.com/office/officeart/2005/8/layout/chevron2"/>
    <dgm:cxn modelId="{D816D4AE-E754-422F-A025-7F3D544472AA}" type="presParOf" srcId="{806D5079-1750-451E-B853-0AAA1ECADF40}" destId="{3CB01C0F-0DC2-45B1-8F44-435891764A09}" srcOrd="1" destOrd="0" presId="urn:microsoft.com/office/officeart/2005/8/layout/chevron2"/>
    <dgm:cxn modelId="{C759A54F-0927-4B65-803B-9C80C926AE21}" type="presParOf" srcId="{D18092C3-111E-4E90-AB86-A97EF51753C1}" destId="{72593829-CC4B-48AB-BB08-ABAC1DA045E4}" srcOrd="5" destOrd="0" presId="urn:microsoft.com/office/officeart/2005/8/layout/chevron2"/>
    <dgm:cxn modelId="{85CB52C2-B0DA-48C2-9885-07C025AF27E7}" type="presParOf" srcId="{D18092C3-111E-4E90-AB86-A97EF51753C1}" destId="{98281E45-698D-4103-A7A9-4FFF9EDDB145}" srcOrd="6" destOrd="0" presId="urn:microsoft.com/office/officeart/2005/8/layout/chevron2"/>
    <dgm:cxn modelId="{EEBCF5FD-1DC1-4279-A24E-F2A2AD58719E}" type="presParOf" srcId="{98281E45-698D-4103-A7A9-4FFF9EDDB145}" destId="{6EF32E67-9A97-45E6-B2E7-A74C8C061B8F}" srcOrd="0" destOrd="0" presId="urn:microsoft.com/office/officeart/2005/8/layout/chevron2"/>
    <dgm:cxn modelId="{94C35348-59D7-4EDF-985A-DEC439633CB8}" type="presParOf" srcId="{98281E45-698D-4103-A7A9-4FFF9EDDB145}" destId="{DB9DF634-5FB6-45E8-B611-5741ED76C46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EDC923-11E1-4B2B-9C52-7CBC9C1AC51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52EC95-623D-4DB0-8D08-5FBB86E7059E}">
      <dgm:prSet/>
      <dgm:spPr/>
      <dgm:t>
        <a:bodyPr/>
        <a:lstStyle/>
        <a:p>
          <a:pPr algn="ctr"/>
          <a:r>
            <a:rPr lang="fr-CA" dirty="0"/>
            <a:t>Variable individuelle</a:t>
          </a:r>
          <a:endParaRPr lang="en-US" dirty="0"/>
        </a:p>
      </dgm:t>
    </dgm:pt>
    <dgm:pt modelId="{C0B8D90F-BEFB-4B99-8091-69F6F6BA81DD}" type="parTrans" cxnId="{E1EA777C-D50A-469E-A6E8-203C62EC12B4}">
      <dgm:prSet/>
      <dgm:spPr/>
      <dgm:t>
        <a:bodyPr/>
        <a:lstStyle/>
        <a:p>
          <a:endParaRPr lang="en-US"/>
        </a:p>
      </dgm:t>
    </dgm:pt>
    <dgm:pt modelId="{038808E7-29C4-474D-A097-3F13013B78FA}" type="sibTrans" cxnId="{E1EA777C-D50A-469E-A6E8-203C62EC12B4}">
      <dgm:prSet/>
      <dgm:spPr/>
      <dgm:t>
        <a:bodyPr/>
        <a:lstStyle/>
        <a:p>
          <a:endParaRPr lang="en-US"/>
        </a:p>
      </dgm:t>
    </dgm:pt>
    <dgm:pt modelId="{D0B00B1D-E51B-4D14-9787-D9A36A4AD0FB}">
      <dgm:prSet/>
      <dgm:spPr/>
      <dgm:t>
        <a:bodyPr/>
        <a:lstStyle/>
        <a:p>
          <a:pPr algn="ctr"/>
          <a:r>
            <a:rPr lang="fr-CA" dirty="0"/>
            <a:t>Variable catégorique </a:t>
          </a:r>
          <a:br>
            <a:rPr lang="fr-CA" dirty="0"/>
          </a:br>
          <a:r>
            <a:rPr lang="fr-CA" dirty="0"/>
            <a:t>(âge)</a:t>
          </a:r>
          <a:endParaRPr lang="en-US" dirty="0"/>
        </a:p>
      </dgm:t>
    </dgm:pt>
    <dgm:pt modelId="{EE87A437-632A-4665-80BD-AD7CB6D51BFE}" type="parTrans" cxnId="{ED3FD8A6-48B6-4CEF-9D1C-EE02428F0029}">
      <dgm:prSet/>
      <dgm:spPr/>
      <dgm:t>
        <a:bodyPr/>
        <a:lstStyle/>
        <a:p>
          <a:endParaRPr lang="en-US"/>
        </a:p>
      </dgm:t>
    </dgm:pt>
    <dgm:pt modelId="{9CBDDDEB-895F-4728-AB44-6D6AED0C189E}" type="sibTrans" cxnId="{ED3FD8A6-48B6-4CEF-9D1C-EE02428F0029}">
      <dgm:prSet/>
      <dgm:spPr/>
      <dgm:t>
        <a:bodyPr/>
        <a:lstStyle/>
        <a:p>
          <a:endParaRPr lang="en-US"/>
        </a:p>
      </dgm:t>
    </dgm:pt>
    <dgm:pt modelId="{D6EF6481-0492-4DAF-9EA9-9A59A4E39F99}" type="pres">
      <dgm:prSet presAssocID="{B0EDC923-11E1-4B2B-9C52-7CBC9C1AC515}" presName="linear" presStyleCnt="0">
        <dgm:presLayoutVars>
          <dgm:animLvl val="lvl"/>
          <dgm:resizeHandles val="exact"/>
        </dgm:presLayoutVars>
      </dgm:prSet>
      <dgm:spPr/>
    </dgm:pt>
    <dgm:pt modelId="{ED8DB3A0-4F51-4A19-AC00-3A1A2A9C629B}" type="pres">
      <dgm:prSet presAssocID="{8E52EC95-623D-4DB0-8D08-5FBB86E7059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87D697B-4978-48CA-AABC-7EF490D6B216}" type="pres">
      <dgm:prSet presAssocID="{038808E7-29C4-474D-A097-3F13013B78FA}" presName="spacer" presStyleCnt="0"/>
      <dgm:spPr/>
    </dgm:pt>
    <dgm:pt modelId="{34B48D6D-F01E-45CB-A7B3-A7E327273B24}" type="pres">
      <dgm:prSet presAssocID="{D0B00B1D-E51B-4D14-9787-D9A36A4AD0F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2F61E23-D467-4C81-97F8-DACC66EF41F2}" type="presOf" srcId="{D0B00B1D-E51B-4D14-9787-D9A36A4AD0FB}" destId="{34B48D6D-F01E-45CB-A7B3-A7E327273B24}" srcOrd="0" destOrd="0" presId="urn:microsoft.com/office/officeart/2005/8/layout/vList2"/>
    <dgm:cxn modelId="{8A4E4169-A6E2-4CD1-B881-4E1DADC933B5}" type="presOf" srcId="{8E52EC95-623D-4DB0-8D08-5FBB86E7059E}" destId="{ED8DB3A0-4F51-4A19-AC00-3A1A2A9C629B}" srcOrd="0" destOrd="0" presId="urn:microsoft.com/office/officeart/2005/8/layout/vList2"/>
    <dgm:cxn modelId="{E1EA777C-D50A-469E-A6E8-203C62EC12B4}" srcId="{B0EDC923-11E1-4B2B-9C52-7CBC9C1AC515}" destId="{8E52EC95-623D-4DB0-8D08-5FBB86E7059E}" srcOrd="0" destOrd="0" parTransId="{C0B8D90F-BEFB-4B99-8091-69F6F6BA81DD}" sibTransId="{038808E7-29C4-474D-A097-3F13013B78FA}"/>
    <dgm:cxn modelId="{ED3FD8A6-48B6-4CEF-9D1C-EE02428F0029}" srcId="{B0EDC923-11E1-4B2B-9C52-7CBC9C1AC515}" destId="{D0B00B1D-E51B-4D14-9787-D9A36A4AD0FB}" srcOrd="1" destOrd="0" parTransId="{EE87A437-632A-4665-80BD-AD7CB6D51BFE}" sibTransId="{9CBDDDEB-895F-4728-AB44-6D6AED0C189E}"/>
    <dgm:cxn modelId="{151F65D8-0799-48B3-B93F-ACD47D7782AF}" type="presOf" srcId="{B0EDC923-11E1-4B2B-9C52-7CBC9C1AC515}" destId="{D6EF6481-0492-4DAF-9EA9-9A59A4E39F99}" srcOrd="0" destOrd="0" presId="urn:microsoft.com/office/officeart/2005/8/layout/vList2"/>
    <dgm:cxn modelId="{2EB4C5E2-BD8B-4376-BE15-DC476E970D41}" type="presParOf" srcId="{D6EF6481-0492-4DAF-9EA9-9A59A4E39F99}" destId="{ED8DB3A0-4F51-4A19-AC00-3A1A2A9C629B}" srcOrd="0" destOrd="0" presId="urn:microsoft.com/office/officeart/2005/8/layout/vList2"/>
    <dgm:cxn modelId="{9ADA4256-94D7-4CC8-BE49-651F95184DDE}" type="presParOf" srcId="{D6EF6481-0492-4DAF-9EA9-9A59A4E39F99}" destId="{D87D697B-4978-48CA-AABC-7EF490D6B216}" srcOrd="1" destOrd="0" presId="urn:microsoft.com/office/officeart/2005/8/layout/vList2"/>
    <dgm:cxn modelId="{E1F61FC6-0171-44B4-A708-4E416DFD385D}" type="presParOf" srcId="{D6EF6481-0492-4DAF-9EA9-9A59A4E39F99}" destId="{34B48D6D-F01E-45CB-A7B3-A7E327273B2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6384A8-F84F-4593-8DF6-B79036C365DB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CA"/>
        </a:p>
      </dgm:t>
    </dgm:pt>
    <dgm:pt modelId="{06228200-5286-4141-A711-93B4F5CC53B4}">
      <dgm:prSet phldrT="[Text]"/>
      <dgm:spPr/>
      <dgm:t>
        <a:bodyPr/>
        <a:lstStyle/>
        <a:p>
          <a:r>
            <a:rPr lang="fr-CA" dirty="0"/>
            <a:t>Temporel</a:t>
          </a:r>
        </a:p>
      </dgm:t>
    </dgm:pt>
    <dgm:pt modelId="{81A98898-E127-48C3-8C3A-7A37BC54A5F0}" type="parTrans" cxnId="{631A1B4D-A0D2-4055-BFD3-E6BB5CBDC873}">
      <dgm:prSet/>
      <dgm:spPr/>
      <dgm:t>
        <a:bodyPr/>
        <a:lstStyle/>
        <a:p>
          <a:endParaRPr lang="fr-CA"/>
        </a:p>
      </dgm:t>
    </dgm:pt>
    <dgm:pt modelId="{14A66633-B78E-4E0F-8FB2-06FD27B28B95}" type="sibTrans" cxnId="{631A1B4D-A0D2-4055-BFD3-E6BB5CBDC873}">
      <dgm:prSet/>
      <dgm:spPr/>
      <dgm:t>
        <a:bodyPr/>
        <a:lstStyle/>
        <a:p>
          <a:endParaRPr lang="fr-CA"/>
        </a:p>
      </dgm:t>
    </dgm:pt>
    <dgm:pt modelId="{3158ADA9-CFF2-4465-887F-397CDA0DB34F}">
      <dgm:prSet phldrT="[Text]"/>
      <dgm:spPr/>
      <dgm:t>
        <a:bodyPr/>
        <a:lstStyle/>
        <a:p>
          <a:r>
            <a:rPr lang="fr-CA" dirty="0"/>
            <a:t>Effort d’échantillonnage</a:t>
          </a:r>
        </a:p>
      </dgm:t>
    </dgm:pt>
    <dgm:pt modelId="{99F9E7BA-8008-48B6-82B2-55014C9A6E2F}" type="parTrans" cxnId="{0C97E230-E1C9-49F9-9975-8000367B8F11}">
      <dgm:prSet/>
      <dgm:spPr/>
      <dgm:t>
        <a:bodyPr/>
        <a:lstStyle/>
        <a:p>
          <a:endParaRPr lang="fr-CA"/>
        </a:p>
      </dgm:t>
    </dgm:pt>
    <dgm:pt modelId="{2C17CFF1-910E-4B23-A8F3-E846ACBB5431}" type="sibTrans" cxnId="{0C97E230-E1C9-49F9-9975-8000367B8F11}">
      <dgm:prSet/>
      <dgm:spPr/>
      <dgm:t>
        <a:bodyPr/>
        <a:lstStyle/>
        <a:p>
          <a:endParaRPr lang="fr-CA"/>
        </a:p>
      </dgm:t>
    </dgm:pt>
    <dgm:pt modelId="{A9E69E69-2045-4AF7-A448-D9F358EA9A48}">
      <dgm:prSet phldrT="[Text]"/>
      <dgm:spPr/>
      <dgm:t>
        <a:bodyPr/>
        <a:lstStyle/>
        <a:p>
          <a:r>
            <a:rPr lang="fr-CA" dirty="0"/>
            <a:t>visibilité</a:t>
          </a:r>
        </a:p>
      </dgm:t>
    </dgm:pt>
    <dgm:pt modelId="{EA294214-9800-40B5-8E40-EAC15078D2E4}" type="parTrans" cxnId="{C227857C-3FEF-470F-87C8-792B644BCB00}">
      <dgm:prSet/>
      <dgm:spPr/>
      <dgm:t>
        <a:bodyPr/>
        <a:lstStyle/>
        <a:p>
          <a:endParaRPr lang="fr-CA"/>
        </a:p>
      </dgm:t>
    </dgm:pt>
    <dgm:pt modelId="{CE41316E-F592-4B69-9CD4-5D48AB176D2E}" type="sibTrans" cxnId="{C227857C-3FEF-470F-87C8-792B644BCB00}">
      <dgm:prSet/>
      <dgm:spPr/>
      <dgm:t>
        <a:bodyPr/>
        <a:lstStyle/>
        <a:p>
          <a:endParaRPr lang="fr-CA"/>
        </a:p>
      </dgm:t>
    </dgm:pt>
    <dgm:pt modelId="{0263CD62-2D42-4519-9801-A1FE7A8B2F7A}">
      <dgm:prSet phldrT="[Text]"/>
      <dgm:spPr/>
      <dgm:t>
        <a:bodyPr/>
        <a:lstStyle/>
        <a:p>
          <a:r>
            <a:rPr lang="fr-CA" dirty="0"/>
            <a:t>individuel</a:t>
          </a:r>
        </a:p>
      </dgm:t>
    </dgm:pt>
    <dgm:pt modelId="{46AEEBBA-7D3F-4328-A00E-0ABC3588E48E}" type="parTrans" cxnId="{8DE1DAA2-8DB9-4227-AFF3-2D283365E932}">
      <dgm:prSet/>
      <dgm:spPr/>
      <dgm:t>
        <a:bodyPr/>
        <a:lstStyle/>
        <a:p>
          <a:endParaRPr lang="fr-CA"/>
        </a:p>
      </dgm:t>
    </dgm:pt>
    <dgm:pt modelId="{218A7E81-6429-444E-84EC-73102D666789}" type="sibTrans" cxnId="{8DE1DAA2-8DB9-4227-AFF3-2D283365E932}">
      <dgm:prSet/>
      <dgm:spPr/>
      <dgm:t>
        <a:bodyPr/>
        <a:lstStyle/>
        <a:p>
          <a:endParaRPr lang="fr-CA"/>
        </a:p>
      </dgm:t>
    </dgm:pt>
    <dgm:pt modelId="{64D1FBA1-71A1-4D60-9B7C-512C803208C7}">
      <dgm:prSet phldrT="[Text]"/>
      <dgm:spPr/>
      <dgm:t>
        <a:bodyPr/>
        <a:lstStyle/>
        <a:p>
          <a:r>
            <a:rPr lang="fr-CA" dirty="0"/>
            <a:t>Personnalité</a:t>
          </a:r>
        </a:p>
      </dgm:t>
    </dgm:pt>
    <dgm:pt modelId="{AFC27BF3-FFAA-4912-ABDB-8FDE30BCE7CB}" type="parTrans" cxnId="{A2FE301E-D6A7-4AAE-8D94-E1D9BC171D67}">
      <dgm:prSet/>
      <dgm:spPr/>
      <dgm:t>
        <a:bodyPr/>
        <a:lstStyle/>
        <a:p>
          <a:endParaRPr lang="fr-CA"/>
        </a:p>
      </dgm:t>
    </dgm:pt>
    <dgm:pt modelId="{2372BC04-5920-45C7-8053-592F8CB216A2}" type="sibTrans" cxnId="{A2FE301E-D6A7-4AAE-8D94-E1D9BC171D67}">
      <dgm:prSet/>
      <dgm:spPr/>
      <dgm:t>
        <a:bodyPr/>
        <a:lstStyle/>
        <a:p>
          <a:endParaRPr lang="fr-CA"/>
        </a:p>
      </dgm:t>
    </dgm:pt>
    <dgm:pt modelId="{8B2A20A2-CAB5-4854-9C6A-1CD65BB01A12}">
      <dgm:prSet phldrT="[Text]"/>
      <dgm:spPr/>
      <dgm:t>
        <a:bodyPr/>
        <a:lstStyle/>
        <a:p>
          <a:r>
            <a:rPr lang="fr-CA" dirty="0"/>
            <a:t>comportemental</a:t>
          </a:r>
        </a:p>
      </dgm:t>
    </dgm:pt>
    <dgm:pt modelId="{945CAFB2-DC51-449C-952F-92D15FA7B1F6}" type="parTrans" cxnId="{63600FBF-02F8-4DCF-BA2D-128EB0D7BF9D}">
      <dgm:prSet/>
      <dgm:spPr/>
      <dgm:t>
        <a:bodyPr/>
        <a:lstStyle/>
        <a:p>
          <a:endParaRPr lang="fr-CA"/>
        </a:p>
      </dgm:t>
    </dgm:pt>
    <dgm:pt modelId="{7A4D38B4-3B6A-4697-8102-DC7F9071B537}" type="sibTrans" cxnId="{63600FBF-02F8-4DCF-BA2D-128EB0D7BF9D}">
      <dgm:prSet/>
      <dgm:spPr/>
      <dgm:t>
        <a:bodyPr/>
        <a:lstStyle/>
        <a:p>
          <a:endParaRPr lang="fr-CA"/>
        </a:p>
      </dgm:t>
    </dgm:pt>
    <dgm:pt modelId="{B8FBF7B1-A2CB-4BBF-9944-1D9E5D78A9AF}">
      <dgm:prSet phldrT="[Text]"/>
      <dgm:spPr/>
      <dgm:t>
        <a:bodyPr/>
        <a:lstStyle/>
        <a:p>
          <a:r>
            <a:rPr lang="fr-CA" dirty="0"/>
            <a:t>Trap-happy / </a:t>
          </a:r>
          <a:r>
            <a:rPr lang="fr-CA" dirty="0" err="1"/>
            <a:t>shy</a:t>
          </a:r>
          <a:endParaRPr lang="fr-CA" dirty="0"/>
        </a:p>
      </dgm:t>
    </dgm:pt>
    <dgm:pt modelId="{7071D1BB-0060-40F5-AD18-8E4CB24D92AF}" type="parTrans" cxnId="{862EDCBA-590E-409D-AC75-4BC0E9D7CFCE}">
      <dgm:prSet/>
      <dgm:spPr/>
      <dgm:t>
        <a:bodyPr/>
        <a:lstStyle/>
        <a:p>
          <a:endParaRPr lang="fr-CA"/>
        </a:p>
      </dgm:t>
    </dgm:pt>
    <dgm:pt modelId="{AA8DDF36-0132-4663-AE77-7FB18B6AB1D8}" type="sibTrans" cxnId="{862EDCBA-590E-409D-AC75-4BC0E9D7CFCE}">
      <dgm:prSet/>
      <dgm:spPr/>
      <dgm:t>
        <a:bodyPr/>
        <a:lstStyle/>
        <a:p>
          <a:endParaRPr lang="fr-CA"/>
        </a:p>
      </dgm:t>
    </dgm:pt>
    <dgm:pt modelId="{2FDFA128-B931-43C0-96E4-A76E397F5583}">
      <dgm:prSet phldrT="[Text]" phldr="1"/>
      <dgm:spPr/>
      <dgm:t>
        <a:bodyPr/>
        <a:lstStyle/>
        <a:p>
          <a:endParaRPr lang="fr-CA" dirty="0"/>
        </a:p>
      </dgm:t>
    </dgm:pt>
    <dgm:pt modelId="{2E70DA33-3C2C-4CE5-B270-30204FC5F33C}" type="parTrans" cxnId="{C4AEB092-F245-4D19-9202-E78B0E32BF56}">
      <dgm:prSet/>
      <dgm:spPr/>
      <dgm:t>
        <a:bodyPr/>
        <a:lstStyle/>
        <a:p>
          <a:endParaRPr lang="fr-CA"/>
        </a:p>
      </dgm:t>
    </dgm:pt>
    <dgm:pt modelId="{BCEA37F4-6FE1-4285-B176-51329FD74CB6}" type="sibTrans" cxnId="{C4AEB092-F245-4D19-9202-E78B0E32BF56}">
      <dgm:prSet/>
      <dgm:spPr/>
      <dgm:t>
        <a:bodyPr/>
        <a:lstStyle/>
        <a:p>
          <a:endParaRPr lang="fr-CA"/>
        </a:p>
      </dgm:t>
    </dgm:pt>
    <dgm:pt modelId="{E202E252-40D4-4A37-9D40-9AE2A23B9AE2}">
      <dgm:prSet phldrT="[Text]"/>
      <dgm:spPr/>
      <dgm:t>
        <a:bodyPr/>
        <a:lstStyle/>
        <a:p>
          <a:r>
            <a:rPr lang="fr-CA" dirty="0"/>
            <a:t>taille</a:t>
          </a:r>
        </a:p>
      </dgm:t>
    </dgm:pt>
    <dgm:pt modelId="{D7256AB9-7F82-4637-9EBC-931BB8F86D6E}" type="parTrans" cxnId="{652A866D-A0B2-498A-99B2-02475797E96D}">
      <dgm:prSet/>
      <dgm:spPr/>
      <dgm:t>
        <a:bodyPr/>
        <a:lstStyle/>
        <a:p>
          <a:endParaRPr lang="fr-CA"/>
        </a:p>
      </dgm:t>
    </dgm:pt>
    <dgm:pt modelId="{730D6371-D1D2-4608-ADDB-6C7AD816EFBC}" type="sibTrans" cxnId="{652A866D-A0B2-498A-99B2-02475797E96D}">
      <dgm:prSet/>
      <dgm:spPr/>
      <dgm:t>
        <a:bodyPr/>
        <a:lstStyle/>
        <a:p>
          <a:endParaRPr lang="fr-CA"/>
        </a:p>
      </dgm:t>
    </dgm:pt>
    <dgm:pt modelId="{05070574-0050-484D-AD26-F56508651255}" type="pres">
      <dgm:prSet presAssocID="{A76384A8-F84F-4593-8DF6-B79036C365DB}" presName="linear" presStyleCnt="0">
        <dgm:presLayoutVars>
          <dgm:dir/>
          <dgm:resizeHandles val="exact"/>
        </dgm:presLayoutVars>
      </dgm:prSet>
      <dgm:spPr/>
    </dgm:pt>
    <dgm:pt modelId="{C707C257-318C-49A7-A3FC-5DCFD48BCB21}" type="pres">
      <dgm:prSet presAssocID="{06228200-5286-4141-A711-93B4F5CC53B4}" presName="comp" presStyleCnt="0"/>
      <dgm:spPr/>
    </dgm:pt>
    <dgm:pt modelId="{C2EDEEFE-978A-4300-8E34-50690437857B}" type="pres">
      <dgm:prSet presAssocID="{06228200-5286-4141-A711-93B4F5CC53B4}" presName="box" presStyleLbl="node1" presStyleIdx="0" presStyleCnt="3"/>
      <dgm:spPr/>
    </dgm:pt>
    <dgm:pt modelId="{CD33BDDE-DB41-4501-A7B8-70DD080A7506}" type="pres">
      <dgm:prSet presAssocID="{06228200-5286-4141-A711-93B4F5CC53B4}" presName="img" presStyleLbl="fgImgPlace1" presStyleIdx="0" presStyleCnt="3"/>
      <dgm:spPr/>
    </dgm:pt>
    <dgm:pt modelId="{E16FE15C-AFB2-456D-BD2B-0F3E6688F1E7}" type="pres">
      <dgm:prSet presAssocID="{06228200-5286-4141-A711-93B4F5CC53B4}" presName="text" presStyleLbl="node1" presStyleIdx="0" presStyleCnt="3">
        <dgm:presLayoutVars>
          <dgm:bulletEnabled val="1"/>
        </dgm:presLayoutVars>
      </dgm:prSet>
      <dgm:spPr/>
    </dgm:pt>
    <dgm:pt modelId="{6C5BFE7F-DCA2-40EC-B10F-E8362CE0315F}" type="pres">
      <dgm:prSet presAssocID="{14A66633-B78E-4E0F-8FB2-06FD27B28B95}" presName="spacer" presStyleCnt="0"/>
      <dgm:spPr/>
    </dgm:pt>
    <dgm:pt modelId="{8FF1E847-625D-445F-BD8F-74AB55C95F41}" type="pres">
      <dgm:prSet presAssocID="{0263CD62-2D42-4519-9801-A1FE7A8B2F7A}" presName="comp" presStyleCnt="0"/>
      <dgm:spPr/>
    </dgm:pt>
    <dgm:pt modelId="{C946ADD3-25E9-4D90-AA93-9C11945C0891}" type="pres">
      <dgm:prSet presAssocID="{0263CD62-2D42-4519-9801-A1FE7A8B2F7A}" presName="box" presStyleLbl="node1" presStyleIdx="1" presStyleCnt="3"/>
      <dgm:spPr/>
    </dgm:pt>
    <dgm:pt modelId="{9FD54640-8624-4246-B2D7-349C37F90C75}" type="pres">
      <dgm:prSet presAssocID="{0263CD62-2D42-4519-9801-A1FE7A8B2F7A}" presName="img" presStyleLbl="fgImgPlace1" presStyleIdx="1" presStyleCnt="3"/>
      <dgm:spPr/>
    </dgm:pt>
    <dgm:pt modelId="{494C78BD-DD37-41B2-8EBF-B66DC7347414}" type="pres">
      <dgm:prSet presAssocID="{0263CD62-2D42-4519-9801-A1FE7A8B2F7A}" presName="text" presStyleLbl="node1" presStyleIdx="1" presStyleCnt="3">
        <dgm:presLayoutVars>
          <dgm:bulletEnabled val="1"/>
        </dgm:presLayoutVars>
      </dgm:prSet>
      <dgm:spPr/>
    </dgm:pt>
    <dgm:pt modelId="{11DC358C-B550-4345-9AA9-2DA908482E7E}" type="pres">
      <dgm:prSet presAssocID="{218A7E81-6429-444E-84EC-73102D666789}" presName="spacer" presStyleCnt="0"/>
      <dgm:spPr/>
    </dgm:pt>
    <dgm:pt modelId="{3A7A8F58-34D0-437C-B3F2-25D3BB205D9F}" type="pres">
      <dgm:prSet presAssocID="{8B2A20A2-CAB5-4854-9C6A-1CD65BB01A12}" presName="comp" presStyleCnt="0"/>
      <dgm:spPr/>
    </dgm:pt>
    <dgm:pt modelId="{0C5DE5D4-2FDC-4B38-9526-5B50AA1CACC1}" type="pres">
      <dgm:prSet presAssocID="{8B2A20A2-CAB5-4854-9C6A-1CD65BB01A12}" presName="box" presStyleLbl="node1" presStyleIdx="2" presStyleCnt="3"/>
      <dgm:spPr/>
    </dgm:pt>
    <dgm:pt modelId="{73BADB38-4CDB-403E-8E7B-032B819D3F70}" type="pres">
      <dgm:prSet presAssocID="{8B2A20A2-CAB5-4854-9C6A-1CD65BB01A12}" presName="img" presStyleLbl="fgImgPlace1" presStyleIdx="2" presStyleCnt="3"/>
      <dgm:spPr/>
    </dgm:pt>
    <dgm:pt modelId="{EBFC954B-0C3C-43FF-BE1E-162582653EA3}" type="pres">
      <dgm:prSet presAssocID="{8B2A20A2-CAB5-4854-9C6A-1CD65BB01A12}" presName="text" presStyleLbl="node1" presStyleIdx="2" presStyleCnt="3">
        <dgm:presLayoutVars>
          <dgm:bulletEnabled val="1"/>
        </dgm:presLayoutVars>
      </dgm:prSet>
      <dgm:spPr/>
    </dgm:pt>
  </dgm:ptLst>
  <dgm:cxnLst>
    <dgm:cxn modelId="{A2FE301E-D6A7-4AAE-8D94-E1D9BC171D67}" srcId="{0263CD62-2D42-4519-9801-A1FE7A8B2F7A}" destId="{64D1FBA1-71A1-4D60-9B7C-512C803208C7}" srcOrd="0" destOrd="0" parTransId="{AFC27BF3-FFAA-4912-ABDB-8FDE30BCE7CB}" sibTransId="{2372BC04-5920-45C7-8053-592F8CB216A2}"/>
    <dgm:cxn modelId="{C17F4B2E-2D75-46CB-B54F-A33D405C48A6}" type="presOf" srcId="{3158ADA9-CFF2-4465-887F-397CDA0DB34F}" destId="{C2EDEEFE-978A-4300-8E34-50690437857B}" srcOrd="0" destOrd="1" presId="urn:microsoft.com/office/officeart/2005/8/layout/vList4"/>
    <dgm:cxn modelId="{0C97E230-E1C9-49F9-9975-8000367B8F11}" srcId="{06228200-5286-4141-A711-93B4F5CC53B4}" destId="{3158ADA9-CFF2-4465-887F-397CDA0DB34F}" srcOrd="0" destOrd="0" parTransId="{99F9E7BA-8008-48B6-82B2-55014C9A6E2F}" sibTransId="{2C17CFF1-910E-4B23-A8F3-E846ACBB5431}"/>
    <dgm:cxn modelId="{56C40561-3057-4F43-9EE5-B59B1EE5E32C}" type="presOf" srcId="{E202E252-40D4-4A37-9D40-9AE2A23B9AE2}" destId="{C946ADD3-25E9-4D90-AA93-9C11945C0891}" srcOrd="0" destOrd="2" presId="urn:microsoft.com/office/officeart/2005/8/layout/vList4"/>
    <dgm:cxn modelId="{6E82AA68-CCCC-460D-A151-5E0567397661}" type="presOf" srcId="{8B2A20A2-CAB5-4854-9C6A-1CD65BB01A12}" destId="{EBFC954B-0C3C-43FF-BE1E-162582653EA3}" srcOrd="1" destOrd="0" presId="urn:microsoft.com/office/officeart/2005/8/layout/vList4"/>
    <dgm:cxn modelId="{631A1B4D-A0D2-4055-BFD3-E6BB5CBDC873}" srcId="{A76384A8-F84F-4593-8DF6-B79036C365DB}" destId="{06228200-5286-4141-A711-93B4F5CC53B4}" srcOrd="0" destOrd="0" parTransId="{81A98898-E127-48C3-8C3A-7A37BC54A5F0}" sibTransId="{14A66633-B78E-4E0F-8FB2-06FD27B28B95}"/>
    <dgm:cxn modelId="{652A866D-A0B2-498A-99B2-02475797E96D}" srcId="{0263CD62-2D42-4519-9801-A1FE7A8B2F7A}" destId="{E202E252-40D4-4A37-9D40-9AE2A23B9AE2}" srcOrd="1" destOrd="0" parTransId="{D7256AB9-7F82-4637-9EBC-931BB8F86D6E}" sibTransId="{730D6371-D1D2-4608-ADDB-6C7AD816EFBC}"/>
    <dgm:cxn modelId="{E0803A72-A713-45B8-BBFA-61108524E146}" type="presOf" srcId="{B8FBF7B1-A2CB-4BBF-9944-1D9E5D78A9AF}" destId="{0C5DE5D4-2FDC-4B38-9526-5B50AA1CACC1}" srcOrd="0" destOrd="1" presId="urn:microsoft.com/office/officeart/2005/8/layout/vList4"/>
    <dgm:cxn modelId="{BBF3E855-FC80-4299-93C5-D5133BA200C3}" type="presOf" srcId="{A76384A8-F84F-4593-8DF6-B79036C365DB}" destId="{05070574-0050-484D-AD26-F56508651255}" srcOrd="0" destOrd="0" presId="urn:microsoft.com/office/officeart/2005/8/layout/vList4"/>
    <dgm:cxn modelId="{C227857C-3FEF-470F-87C8-792B644BCB00}" srcId="{06228200-5286-4141-A711-93B4F5CC53B4}" destId="{A9E69E69-2045-4AF7-A448-D9F358EA9A48}" srcOrd="1" destOrd="0" parTransId="{EA294214-9800-40B5-8E40-EAC15078D2E4}" sibTransId="{CE41316E-F592-4B69-9CD4-5D48AB176D2E}"/>
    <dgm:cxn modelId="{0942E57C-222E-4248-AD52-48D250CDBC61}" type="presOf" srcId="{A9E69E69-2045-4AF7-A448-D9F358EA9A48}" destId="{E16FE15C-AFB2-456D-BD2B-0F3E6688F1E7}" srcOrd="1" destOrd="2" presId="urn:microsoft.com/office/officeart/2005/8/layout/vList4"/>
    <dgm:cxn modelId="{81E1598A-B5A3-46DF-BDB9-B55E4CCB125F}" type="presOf" srcId="{0263CD62-2D42-4519-9801-A1FE7A8B2F7A}" destId="{C946ADD3-25E9-4D90-AA93-9C11945C0891}" srcOrd="0" destOrd="0" presId="urn:microsoft.com/office/officeart/2005/8/layout/vList4"/>
    <dgm:cxn modelId="{30974392-49D2-4C6B-AEE8-8A78DDFDACED}" type="presOf" srcId="{E202E252-40D4-4A37-9D40-9AE2A23B9AE2}" destId="{494C78BD-DD37-41B2-8EBF-B66DC7347414}" srcOrd="1" destOrd="2" presId="urn:microsoft.com/office/officeart/2005/8/layout/vList4"/>
    <dgm:cxn modelId="{C4AEB092-F245-4D19-9202-E78B0E32BF56}" srcId="{8B2A20A2-CAB5-4854-9C6A-1CD65BB01A12}" destId="{2FDFA128-B931-43C0-96E4-A76E397F5583}" srcOrd="1" destOrd="0" parTransId="{2E70DA33-3C2C-4CE5-B270-30204FC5F33C}" sibTransId="{BCEA37F4-6FE1-4285-B176-51329FD74CB6}"/>
    <dgm:cxn modelId="{AA12E199-0D21-4A31-ADFF-9CBEE4C06060}" type="presOf" srcId="{0263CD62-2D42-4519-9801-A1FE7A8B2F7A}" destId="{494C78BD-DD37-41B2-8EBF-B66DC7347414}" srcOrd="1" destOrd="0" presId="urn:microsoft.com/office/officeart/2005/8/layout/vList4"/>
    <dgm:cxn modelId="{8DE1DAA2-8DB9-4227-AFF3-2D283365E932}" srcId="{A76384A8-F84F-4593-8DF6-B79036C365DB}" destId="{0263CD62-2D42-4519-9801-A1FE7A8B2F7A}" srcOrd="1" destOrd="0" parTransId="{46AEEBBA-7D3F-4328-A00E-0ABC3588E48E}" sibTransId="{218A7E81-6429-444E-84EC-73102D666789}"/>
    <dgm:cxn modelId="{B2D076A6-8A8A-42AC-A86F-17AEBE274DFE}" type="presOf" srcId="{2FDFA128-B931-43C0-96E4-A76E397F5583}" destId="{EBFC954B-0C3C-43FF-BE1E-162582653EA3}" srcOrd="1" destOrd="2" presId="urn:microsoft.com/office/officeart/2005/8/layout/vList4"/>
    <dgm:cxn modelId="{8F1B2EA8-86E9-4CBE-AA93-0D18DA10B6F0}" type="presOf" srcId="{B8FBF7B1-A2CB-4BBF-9944-1D9E5D78A9AF}" destId="{EBFC954B-0C3C-43FF-BE1E-162582653EA3}" srcOrd="1" destOrd="1" presId="urn:microsoft.com/office/officeart/2005/8/layout/vList4"/>
    <dgm:cxn modelId="{4FD451AC-2C93-4C48-8242-808483FFF4D5}" type="presOf" srcId="{8B2A20A2-CAB5-4854-9C6A-1CD65BB01A12}" destId="{0C5DE5D4-2FDC-4B38-9526-5B50AA1CACC1}" srcOrd="0" destOrd="0" presId="urn:microsoft.com/office/officeart/2005/8/layout/vList4"/>
    <dgm:cxn modelId="{1CD187AC-4D5D-4C26-82CF-640E209B0EBC}" type="presOf" srcId="{2FDFA128-B931-43C0-96E4-A76E397F5583}" destId="{0C5DE5D4-2FDC-4B38-9526-5B50AA1CACC1}" srcOrd="0" destOrd="2" presId="urn:microsoft.com/office/officeart/2005/8/layout/vList4"/>
    <dgm:cxn modelId="{0AF113B0-05D5-4112-803E-5C1DCACD11F6}" type="presOf" srcId="{06228200-5286-4141-A711-93B4F5CC53B4}" destId="{C2EDEEFE-978A-4300-8E34-50690437857B}" srcOrd="0" destOrd="0" presId="urn:microsoft.com/office/officeart/2005/8/layout/vList4"/>
    <dgm:cxn modelId="{862EDCBA-590E-409D-AC75-4BC0E9D7CFCE}" srcId="{8B2A20A2-CAB5-4854-9C6A-1CD65BB01A12}" destId="{B8FBF7B1-A2CB-4BBF-9944-1D9E5D78A9AF}" srcOrd="0" destOrd="0" parTransId="{7071D1BB-0060-40F5-AD18-8E4CB24D92AF}" sibTransId="{AA8DDF36-0132-4663-AE77-7FB18B6AB1D8}"/>
    <dgm:cxn modelId="{63600FBF-02F8-4DCF-BA2D-128EB0D7BF9D}" srcId="{A76384A8-F84F-4593-8DF6-B79036C365DB}" destId="{8B2A20A2-CAB5-4854-9C6A-1CD65BB01A12}" srcOrd="2" destOrd="0" parTransId="{945CAFB2-DC51-449C-952F-92D15FA7B1F6}" sibTransId="{7A4D38B4-3B6A-4697-8102-DC7F9071B537}"/>
    <dgm:cxn modelId="{54370BC0-E556-43E1-BA83-2FAD0C6444C5}" type="presOf" srcId="{06228200-5286-4141-A711-93B4F5CC53B4}" destId="{E16FE15C-AFB2-456D-BD2B-0F3E6688F1E7}" srcOrd="1" destOrd="0" presId="urn:microsoft.com/office/officeart/2005/8/layout/vList4"/>
    <dgm:cxn modelId="{585A9DD3-E696-4864-B2C0-68A1560CEFA8}" type="presOf" srcId="{64D1FBA1-71A1-4D60-9B7C-512C803208C7}" destId="{C946ADD3-25E9-4D90-AA93-9C11945C0891}" srcOrd="0" destOrd="1" presId="urn:microsoft.com/office/officeart/2005/8/layout/vList4"/>
    <dgm:cxn modelId="{69D54DDE-92E0-4934-A5D8-06A63DAC538A}" type="presOf" srcId="{3158ADA9-CFF2-4465-887F-397CDA0DB34F}" destId="{E16FE15C-AFB2-456D-BD2B-0F3E6688F1E7}" srcOrd="1" destOrd="1" presId="urn:microsoft.com/office/officeart/2005/8/layout/vList4"/>
    <dgm:cxn modelId="{9F3D1BE4-81F8-4075-BEEC-98808B855E60}" type="presOf" srcId="{64D1FBA1-71A1-4D60-9B7C-512C803208C7}" destId="{494C78BD-DD37-41B2-8EBF-B66DC7347414}" srcOrd="1" destOrd="1" presId="urn:microsoft.com/office/officeart/2005/8/layout/vList4"/>
    <dgm:cxn modelId="{E54AE4EB-1E9D-4AA1-AAAA-0AD77E2CC431}" type="presOf" srcId="{A9E69E69-2045-4AF7-A448-D9F358EA9A48}" destId="{C2EDEEFE-978A-4300-8E34-50690437857B}" srcOrd="0" destOrd="2" presId="urn:microsoft.com/office/officeart/2005/8/layout/vList4"/>
    <dgm:cxn modelId="{E676B8DA-B214-400D-B2D9-D95D41D316C7}" type="presParOf" srcId="{05070574-0050-484D-AD26-F56508651255}" destId="{C707C257-318C-49A7-A3FC-5DCFD48BCB21}" srcOrd="0" destOrd="0" presId="urn:microsoft.com/office/officeart/2005/8/layout/vList4"/>
    <dgm:cxn modelId="{3EF74519-177F-4CD3-9ADE-F6C2D93C1533}" type="presParOf" srcId="{C707C257-318C-49A7-A3FC-5DCFD48BCB21}" destId="{C2EDEEFE-978A-4300-8E34-50690437857B}" srcOrd="0" destOrd="0" presId="urn:microsoft.com/office/officeart/2005/8/layout/vList4"/>
    <dgm:cxn modelId="{6F01FC85-9529-44FA-8C2F-1A99F17A5235}" type="presParOf" srcId="{C707C257-318C-49A7-A3FC-5DCFD48BCB21}" destId="{CD33BDDE-DB41-4501-A7B8-70DD080A7506}" srcOrd="1" destOrd="0" presId="urn:microsoft.com/office/officeart/2005/8/layout/vList4"/>
    <dgm:cxn modelId="{C73DC0E4-C19F-4E13-B075-40B5DF4CD449}" type="presParOf" srcId="{C707C257-318C-49A7-A3FC-5DCFD48BCB21}" destId="{E16FE15C-AFB2-456D-BD2B-0F3E6688F1E7}" srcOrd="2" destOrd="0" presId="urn:microsoft.com/office/officeart/2005/8/layout/vList4"/>
    <dgm:cxn modelId="{4E4888F4-8CD5-4070-898A-15A2928C5E3A}" type="presParOf" srcId="{05070574-0050-484D-AD26-F56508651255}" destId="{6C5BFE7F-DCA2-40EC-B10F-E8362CE0315F}" srcOrd="1" destOrd="0" presId="urn:microsoft.com/office/officeart/2005/8/layout/vList4"/>
    <dgm:cxn modelId="{C754E636-BC0D-49E3-AA4D-3E691CC4DB1C}" type="presParOf" srcId="{05070574-0050-484D-AD26-F56508651255}" destId="{8FF1E847-625D-445F-BD8F-74AB55C95F41}" srcOrd="2" destOrd="0" presId="urn:microsoft.com/office/officeart/2005/8/layout/vList4"/>
    <dgm:cxn modelId="{286E8502-B6F2-4C6A-BB93-F8CE39A2E147}" type="presParOf" srcId="{8FF1E847-625D-445F-BD8F-74AB55C95F41}" destId="{C946ADD3-25E9-4D90-AA93-9C11945C0891}" srcOrd="0" destOrd="0" presId="urn:microsoft.com/office/officeart/2005/8/layout/vList4"/>
    <dgm:cxn modelId="{F8114965-1BE7-4432-AA89-6EC3CC77EA47}" type="presParOf" srcId="{8FF1E847-625D-445F-BD8F-74AB55C95F41}" destId="{9FD54640-8624-4246-B2D7-349C37F90C75}" srcOrd="1" destOrd="0" presId="urn:microsoft.com/office/officeart/2005/8/layout/vList4"/>
    <dgm:cxn modelId="{52C9906E-0F3C-4625-AD1B-BD236D801212}" type="presParOf" srcId="{8FF1E847-625D-445F-BD8F-74AB55C95F41}" destId="{494C78BD-DD37-41B2-8EBF-B66DC7347414}" srcOrd="2" destOrd="0" presId="urn:microsoft.com/office/officeart/2005/8/layout/vList4"/>
    <dgm:cxn modelId="{AED71036-4A44-4A6A-BB39-B94938CCB775}" type="presParOf" srcId="{05070574-0050-484D-AD26-F56508651255}" destId="{11DC358C-B550-4345-9AA9-2DA908482E7E}" srcOrd="3" destOrd="0" presId="urn:microsoft.com/office/officeart/2005/8/layout/vList4"/>
    <dgm:cxn modelId="{D1030C50-45D1-4752-9D15-DE76DB07BE65}" type="presParOf" srcId="{05070574-0050-484D-AD26-F56508651255}" destId="{3A7A8F58-34D0-437C-B3F2-25D3BB205D9F}" srcOrd="4" destOrd="0" presId="urn:microsoft.com/office/officeart/2005/8/layout/vList4"/>
    <dgm:cxn modelId="{D8DE2DFF-24A1-4C55-AD39-51A1B7901505}" type="presParOf" srcId="{3A7A8F58-34D0-437C-B3F2-25D3BB205D9F}" destId="{0C5DE5D4-2FDC-4B38-9526-5B50AA1CACC1}" srcOrd="0" destOrd="0" presId="urn:microsoft.com/office/officeart/2005/8/layout/vList4"/>
    <dgm:cxn modelId="{1D748F50-2F8E-46F2-8465-250E234E99E0}" type="presParOf" srcId="{3A7A8F58-34D0-437C-B3F2-25D3BB205D9F}" destId="{73BADB38-4CDB-403E-8E7B-032B819D3F70}" srcOrd="1" destOrd="0" presId="urn:microsoft.com/office/officeart/2005/8/layout/vList4"/>
    <dgm:cxn modelId="{8C8C5588-E985-4673-ABD5-6A783A8583C2}" type="presParOf" srcId="{3A7A8F58-34D0-437C-B3F2-25D3BB205D9F}" destId="{EBFC954B-0C3C-43FF-BE1E-162582653EA3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1EF06D-05EC-42BF-916D-97DCAAE76867}">
      <dsp:nvSpPr>
        <dsp:cNvPr id="0" name=""/>
        <dsp:cNvSpPr/>
      </dsp:nvSpPr>
      <dsp:spPr>
        <a:xfrm rot="5400000">
          <a:off x="-167378" y="170201"/>
          <a:ext cx="1115853" cy="78109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b="1" kern="1200" dirty="0"/>
            <a:t>data</a:t>
          </a:r>
          <a:endParaRPr lang="fr-CA" sz="1000" b="1" kern="1200" dirty="0"/>
        </a:p>
      </dsp:txBody>
      <dsp:txXfrm rot="-5400000">
        <a:off x="1" y="393372"/>
        <a:ext cx="781097" cy="334756"/>
      </dsp:txXfrm>
    </dsp:sp>
    <dsp:sp modelId="{3D0A2653-5F18-4D65-8FD8-0BD9143C86EA}">
      <dsp:nvSpPr>
        <dsp:cNvPr id="0" name=""/>
        <dsp:cNvSpPr/>
      </dsp:nvSpPr>
      <dsp:spPr>
        <a:xfrm rot="5400000">
          <a:off x="5057096" y="-4273174"/>
          <a:ext cx="725304" cy="92773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CA" sz="1300" kern="1200" dirty="0"/>
            <a:t>2 listes (data &amp; constants)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CA" sz="1300" kern="1200" dirty="0"/>
            <a:t>Numérique seulement</a:t>
          </a:r>
        </a:p>
      </dsp:txBody>
      <dsp:txXfrm rot="-5400000">
        <a:off x="781097" y="38231"/>
        <a:ext cx="9241896" cy="654492"/>
      </dsp:txXfrm>
    </dsp:sp>
    <dsp:sp modelId="{F19EF38D-03DD-4E76-99DD-BB50FF673E4E}">
      <dsp:nvSpPr>
        <dsp:cNvPr id="0" name=""/>
        <dsp:cNvSpPr/>
      </dsp:nvSpPr>
      <dsp:spPr>
        <a:xfrm rot="5400000">
          <a:off x="-167378" y="1137488"/>
          <a:ext cx="1115853" cy="78109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050" b="1" kern="1200" dirty="0" err="1"/>
            <a:t>nimbleCode</a:t>
          </a:r>
          <a:endParaRPr lang="fr-CA" sz="1000" b="1" kern="1200" dirty="0"/>
        </a:p>
      </dsp:txBody>
      <dsp:txXfrm rot="-5400000">
        <a:off x="1" y="1360659"/>
        <a:ext cx="781097" cy="334756"/>
      </dsp:txXfrm>
    </dsp:sp>
    <dsp:sp modelId="{583BBA5F-917A-4535-A687-80CB8D8259C8}">
      <dsp:nvSpPr>
        <dsp:cNvPr id="0" name=""/>
        <dsp:cNvSpPr/>
      </dsp:nvSpPr>
      <dsp:spPr>
        <a:xfrm rot="5400000">
          <a:off x="5057096" y="-3305888"/>
          <a:ext cx="725304" cy="92773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 err="1"/>
            <a:t>nimbleCode</a:t>
          </a:r>
          <a:r>
            <a:rPr lang="fr-CA" sz="1300" kern="1200" dirty="0"/>
            <a:t>({</a:t>
          </a:r>
          <a:br>
            <a:rPr lang="fr-CA" sz="1300" kern="1200" dirty="0"/>
          </a:br>
          <a:r>
            <a:rPr lang="fr-CA" sz="1300" kern="1200" dirty="0"/>
            <a:t>                      </a:t>
          </a:r>
          <a:r>
            <a:rPr lang="fr-CA" sz="1300" b="1" kern="1200" dirty="0"/>
            <a:t>model code</a:t>
          </a:r>
          <a:br>
            <a:rPr lang="fr-CA" sz="1300" kern="1200" dirty="0"/>
          </a:br>
          <a:r>
            <a:rPr lang="fr-CA" sz="1300" kern="1200" dirty="0"/>
            <a:t>})</a:t>
          </a:r>
        </a:p>
      </dsp:txBody>
      <dsp:txXfrm rot="-5400000">
        <a:off x="781097" y="1005517"/>
        <a:ext cx="9241896" cy="654492"/>
      </dsp:txXfrm>
    </dsp:sp>
    <dsp:sp modelId="{FCCA847D-46B8-48C4-9379-1DA0E1C78A11}">
      <dsp:nvSpPr>
        <dsp:cNvPr id="0" name=""/>
        <dsp:cNvSpPr/>
      </dsp:nvSpPr>
      <dsp:spPr>
        <a:xfrm rot="5400000">
          <a:off x="-167378" y="2104774"/>
          <a:ext cx="1115853" cy="78109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b="1" kern="1200" dirty="0"/>
            <a:t>inits</a:t>
          </a:r>
          <a:endParaRPr lang="fr-CA" sz="1000" b="1" kern="1200" dirty="0"/>
        </a:p>
      </dsp:txBody>
      <dsp:txXfrm rot="-5400000">
        <a:off x="1" y="2327945"/>
        <a:ext cx="781097" cy="334756"/>
      </dsp:txXfrm>
    </dsp:sp>
    <dsp:sp modelId="{3CB01C0F-0DC2-45B1-8F44-435891764A09}">
      <dsp:nvSpPr>
        <dsp:cNvPr id="0" name=""/>
        <dsp:cNvSpPr/>
      </dsp:nvSpPr>
      <dsp:spPr>
        <a:xfrm rot="5400000">
          <a:off x="5057096" y="-2338602"/>
          <a:ext cx="725304" cy="92773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facultatif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Facilite convergence plus rapide</a:t>
          </a:r>
        </a:p>
      </dsp:txBody>
      <dsp:txXfrm rot="-5400000">
        <a:off x="781097" y="1972803"/>
        <a:ext cx="9241896" cy="654492"/>
      </dsp:txXfrm>
    </dsp:sp>
    <dsp:sp modelId="{6EF32E67-9A97-45E6-B2E7-A74C8C061B8F}">
      <dsp:nvSpPr>
        <dsp:cNvPr id="0" name=""/>
        <dsp:cNvSpPr/>
      </dsp:nvSpPr>
      <dsp:spPr>
        <a:xfrm rot="5400000">
          <a:off x="-167378" y="3072060"/>
          <a:ext cx="1115853" cy="78109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000" b="1" kern="1200" dirty="0" err="1"/>
            <a:t>nimbleMCMC</a:t>
          </a:r>
          <a:endParaRPr lang="fr-CA" sz="1000" b="1" kern="1200" dirty="0"/>
        </a:p>
      </dsp:txBody>
      <dsp:txXfrm rot="-5400000">
        <a:off x="1" y="3295231"/>
        <a:ext cx="781097" cy="334756"/>
      </dsp:txXfrm>
    </dsp:sp>
    <dsp:sp modelId="{DB9DF634-5FB6-45E8-B611-5741ED76C46D}">
      <dsp:nvSpPr>
        <dsp:cNvPr id="0" name=""/>
        <dsp:cNvSpPr/>
      </dsp:nvSpPr>
      <dsp:spPr>
        <a:xfrm rot="5400000">
          <a:off x="5057096" y="-1371316"/>
          <a:ext cx="725304" cy="92773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Code=</a:t>
          </a:r>
          <a:r>
            <a:rPr lang="fr-CA" sz="1300" kern="1200" dirty="0" err="1"/>
            <a:t>nimbleCode</a:t>
          </a:r>
          <a:endParaRPr lang="fr-CA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 err="1"/>
            <a:t>Inits,data,constants</a:t>
          </a:r>
          <a:endParaRPr lang="fr-CA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 err="1"/>
            <a:t>Nburnin</a:t>
          </a:r>
          <a:r>
            <a:rPr lang="fr-CA" sz="1300" kern="1200" dirty="0"/>
            <a:t>, </a:t>
          </a:r>
          <a:r>
            <a:rPr lang="fr-CA" sz="1300" kern="1200" dirty="0" err="1"/>
            <a:t>thin</a:t>
          </a:r>
          <a:r>
            <a:rPr lang="fr-CA" sz="1300" kern="1200" dirty="0"/>
            <a:t>, </a:t>
          </a:r>
          <a:r>
            <a:rPr lang="fr-CA" sz="1300" kern="1200" dirty="0" err="1"/>
            <a:t>niter</a:t>
          </a:r>
          <a:endParaRPr lang="fr-CA" sz="1300" kern="1200" dirty="0"/>
        </a:p>
      </dsp:txBody>
      <dsp:txXfrm rot="-5400000">
        <a:off x="781097" y="2940089"/>
        <a:ext cx="9241896" cy="6544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8DB3A0-4F51-4A19-AC00-3A1A2A9C629B}">
      <dsp:nvSpPr>
        <dsp:cNvPr id="0" name=""/>
        <dsp:cNvSpPr/>
      </dsp:nvSpPr>
      <dsp:spPr>
        <a:xfrm>
          <a:off x="0" y="3358"/>
          <a:ext cx="3280168" cy="19579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500" kern="1200" dirty="0"/>
            <a:t>Variable individuelle</a:t>
          </a:r>
          <a:endParaRPr lang="en-US" sz="3500" kern="1200" dirty="0"/>
        </a:p>
      </dsp:txBody>
      <dsp:txXfrm>
        <a:off x="95578" y="98936"/>
        <a:ext cx="3089012" cy="1766765"/>
      </dsp:txXfrm>
    </dsp:sp>
    <dsp:sp modelId="{34B48D6D-F01E-45CB-A7B3-A7E327273B24}">
      <dsp:nvSpPr>
        <dsp:cNvPr id="0" name=""/>
        <dsp:cNvSpPr/>
      </dsp:nvSpPr>
      <dsp:spPr>
        <a:xfrm>
          <a:off x="0" y="2062080"/>
          <a:ext cx="3280168" cy="19579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500" kern="1200" dirty="0"/>
            <a:t>Variable catégorique </a:t>
          </a:r>
          <a:br>
            <a:rPr lang="fr-CA" sz="3500" kern="1200" dirty="0"/>
          </a:br>
          <a:r>
            <a:rPr lang="fr-CA" sz="3500" kern="1200" dirty="0"/>
            <a:t>(âge)</a:t>
          </a:r>
          <a:endParaRPr lang="en-US" sz="3500" kern="1200" dirty="0"/>
        </a:p>
      </dsp:txBody>
      <dsp:txXfrm>
        <a:off x="95578" y="2157658"/>
        <a:ext cx="3089012" cy="17667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EDEEFE-978A-4300-8E34-50690437857B}">
      <dsp:nvSpPr>
        <dsp:cNvPr id="0" name=""/>
        <dsp:cNvSpPr/>
      </dsp:nvSpPr>
      <dsp:spPr>
        <a:xfrm>
          <a:off x="0" y="0"/>
          <a:ext cx="10058399" cy="12950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500" kern="1200" dirty="0"/>
            <a:t>Temporel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Effort d’échantillonnage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visibilité</a:t>
          </a:r>
        </a:p>
      </dsp:txBody>
      <dsp:txXfrm>
        <a:off x="2141185" y="0"/>
        <a:ext cx="7917214" cy="1295050"/>
      </dsp:txXfrm>
    </dsp:sp>
    <dsp:sp modelId="{CD33BDDE-DB41-4501-A7B8-70DD080A7506}">
      <dsp:nvSpPr>
        <dsp:cNvPr id="0" name=""/>
        <dsp:cNvSpPr/>
      </dsp:nvSpPr>
      <dsp:spPr>
        <a:xfrm>
          <a:off x="129505" y="129505"/>
          <a:ext cx="2011680" cy="1036040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46ADD3-25E9-4D90-AA93-9C11945C0891}">
      <dsp:nvSpPr>
        <dsp:cNvPr id="0" name=""/>
        <dsp:cNvSpPr/>
      </dsp:nvSpPr>
      <dsp:spPr>
        <a:xfrm>
          <a:off x="0" y="1424556"/>
          <a:ext cx="10058399" cy="12950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500" kern="1200" dirty="0"/>
            <a:t>individuel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Personnalité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taille</a:t>
          </a:r>
        </a:p>
      </dsp:txBody>
      <dsp:txXfrm>
        <a:off x="2141185" y="1424556"/>
        <a:ext cx="7917214" cy="1295050"/>
      </dsp:txXfrm>
    </dsp:sp>
    <dsp:sp modelId="{9FD54640-8624-4246-B2D7-349C37F90C75}">
      <dsp:nvSpPr>
        <dsp:cNvPr id="0" name=""/>
        <dsp:cNvSpPr/>
      </dsp:nvSpPr>
      <dsp:spPr>
        <a:xfrm>
          <a:off x="129505" y="1554061"/>
          <a:ext cx="2011680" cy="1036040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5DE5D4-2FDC-4B38-9526-5B50AA1CACC1}">
      <dsp:nvSpPr>
        <dsp:cNvPr id="0" name=""/>
        <dsp:cNvSpPr/>
      </dsp:nvSpPr>
      <dsp:spPr>
        <a:xfrm>
          <a:off x="0" y="2849112"/>
          <a:ext cx="10058399" cy="12950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500" kern="1200" dirty="0"/>
            <a:t>comportemental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Trap-happy / </a:t>
          </a:r>
          <a:r>
            <a:rPr lang="fr-CA" sz="2000" kern="1200" dirty="0" err="1"/>
            <a:t>shy</a:t>
          </a:r>
          <a:endParaRPr lang="fr-CA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CA" sz="2000" kern="1200" dirty="0"/>
        </a:p>
      </dsp:txBody>
      <dsp:txXfrm>
        <a:off x="2141185" y="2849112"/>
        <a:ext cx="7917214" cy="1295050"/>
      </dsp:txXfrm>
    </dsp:sp>
    <dsp:sp modelId="{73BADB38-4CDB-403E-8E7B-032B819D3F70}">
      <dsp:nvSpPr>
        <dsp:cNvPr id="0" name=""/>
        <dsp:cNvSpPr/>
      </dsp:nvSpPr>
      <dsp:spPr>
        <a:xfrm>
          <a:off x="129505" y="2978617"/>
          <a:ext cx="2011680" cy="1036040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gif>
</file>

<file path=ppt/media/image13.gif>
</file>

<file path=ppt/media/image14.jpg>
</file>

<file path=ppt/media/image15.gif>
</file>

<file path=ppt/media/image16.png>
</file>

<file path=ppt/media/image17.png>
</file>

<file path=ppt/media/image18.jpg>
</file>

<file path=ppt/media/image19.jp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9.png>
</file>

<file path=ppt/media/image30.jpeg>
</file>

<file path=ppt/media/image31.png>
</file>

<file path=ppt/media/image32.png>
</file>

<file path=ppt/media/image33.jpeg>
</file>

<file path=ppt/media/image34.jpg>
</file>

<file path=ppt/media/image35.jpeg>
</file>

<file path=ppt/media/image36.jpeg>
</file>

<file path=ppt/media/image37.png>
</file>

<file path=ppt/media/image38.png>
</file>

<file path=ppt/media/image39.gif>
</file>

<file path=ppt/media/image4.png>
</file>

<file path=ppt/media/image40.pn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gif>
</file>

<file path=ppt/media/image5.png>
</file>

<file path=ppt/media/image50.png>
</file>

<file path=ppt/media/image51.gif>
</file>

<file path=ppt/media/image52.png>
</file>

<file path=ppt/media/image54.png>
</file>

<file path=ppt/media/image55.gif>
</file>

<file path=ppt/media/image56.gif>
</file>

<file path=ppt/media/image57.png>
</file>

<file path=ppt/media/image58.svg>
</file>

<file path=ppt/media/image59.png>
</file>

<file path=ppt/media/image6.png>
</file>

<file path=ppt/media/image60.jpg>
</file>

<file path=ppt/media/image63.gif>
</file>

<file path=ppt/media/image64.jpeg>
</file>

<file path=ppt/media/image65.png>
</file>

<file path=ppt/media/image66.png>
</file>

<file path=ppt/media/image67.svg>
</file>

<file path=ppt/media/image68.png>
</file>

<file path=ppt/media/image69.png>
</file>

<file path=ppt/media/image7.png>
</file>

<file path=ppt/media/image71.gif>
</file>

<file path=ppt/media/image72.png>
</file>

<file path=ppt/media/image74.jpg>
</file>

<file path=ppt/media/image75.png>
</file>

<file path=ppt/media/image76.jpeg>
</file>

<file path=ppt/media/image78.jpeg>
</file>

<file path=ppt/media/image79.jpg>
</file>

<file path=ppt/media/image8.png>
</file>

<file path=ppt/media/image80.png>
</file>

<file path=ppt/media/image81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BB627F-A8C9-4B69-A8D5-998FE3C09DAF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07287-B9A7-456F-83A1-EE763894C8C9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14984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Aussi, </a:t>
            </a:r>
          </a:p>
          <a:p>
            <a:r>
              <a:rPr lang="fr-CA" dirty="0"/>
              <a:t>Coda::plot</a:t>
            </a:r>
          </a:p>
          <a:p>
            <a:r>
              <a:rPr lang="fr-CA" dirty="0" err="1"/>
              <a:t>MCMCvis</a:t>
            </a:r>
            <a:endParaRPr lang="fr-CA" dirty="0"/>
          </a:p>
          <a:p>
            <a:r>
              <a:rPr lang="fr-CA" dirty="0" err="1"/>
              <a:t>bayesplot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07287-B9A7-456F-83A1-EE763894C8C9}" type="slidenum">
              <a:rPr lang="fr-CA" smtClean="0"/>
              <a:t>13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64757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07287-B9A7-456F-83A1-EE763894C8C9}" type="slidenum">
              <a:rPr lang="fr-CA" smtClean="0"/>
              <a:t>25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10006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Reindeer occurred on Svalbard at least 5000 years ago, according to pellets found in peat cores (Van der </a:t>
            </a:r>
            <a:r>
              <a:rPr lang="en-US" dirty="0" err="1"/>
              <a:t>Knaap</a:t>
            </a:r>
            <a:r>
              <a:rPr lang="en-US" dirty="0"/>
              <a:t> 1986), but were reduced substantially by over-hunting in the late 19th and early 20th centuries (Tyler 1987). By 1925, they had almost disappeared (Tyler 1987). Population size </a:t>
            </a:r>
            <a:r>
              <a:rPr lang="en-US" dirty="0" err="1"/>
              <a:t>subse</a:t>
            </a:r>
            <a:r>
              <a:rPr lang="en-US" dirty="0"/>
              <a:t>- </a:t>
            </a:r>
            <a:r>
              <a:rPr lang="en-US" dirty="0" err="1"/>
              <a:t>quently</a:t>
            </a:r>
            <a:r>
              <a:rPr lang="en-US" dirty="0"/>
              <a:t> increased and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8E25A2-B463-46A3-B9D9-8CA4550B7833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7629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188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59828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33001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99263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012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04718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30034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3203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82112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4916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21663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6F4B27D-B07E-4C32-948E-51ADC43CBDF3}" type="datetimeFigureOut">
              <a:rPr lang="fr-CA" smtClean="0"/>
              <a:t>2021-11-05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C312989-5B02-4DDF-AF61-20FC222F3C4F}" type="slidenum">
              <a:rPr lang="fr-CA" smtClean="0"/>
              <a:t>‹#›</a:t>
            </a:fld>
            <a:endParaRPr lang="fr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8176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jpeg"/><Relationship Id="rId4" Type="http://schemas.openxmlformats.org/officeDocument/2006/relationships/image" Target="../media/image35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gif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gi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gif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gi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gif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svg"/><Relationship Id="rId3" Type="http://schemas.openxmlformats.org/officeDocument/2006/relationships/diagramLayout" Target="../diagrams/layout3.xml"/><Relationship Id="rId7" Type="http://schemas.openxmlformats.org/officeDocument/2006/relationships/image" Target="../media/image6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10" Type="http://schemas.openxmlformats.org/officeDocument/2006/relationships/image" Target="../media/image69.png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68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gi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g"/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png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1.01808" TargetMode="External"/><Relationship Id="rId2" Type="http://schemas.openxmlformats.org/officeDocument/2006/relationships/hyperlink" Target="https://oliviergimenez.github.io/bayesian-cr-workshop/" TargetMode="Externa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jpg"/><Relationship Id="rId1" Type="http://schemas.openxmlformats.org/officeDocument/2006/relationships/slideLayout" Target="../slideLayouts/slideLayout9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DFECA-0625-4C00-A1B3-4577DD630E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fr-FR" sz="5400" dirty="0"/>
              <a:t>Estimer la survie et la densité grâce à un suivi d'individus marqués:</a:t>
            </a:r>
            <a:br>
              <a:rPr lang="fr-FR" sz="5400" dirty="0"/>
            </a:br>
            <a:r>
              <a:rPr lang="fr-FR" sz="3600" dirty="0"/>
              <a:t>une introduction avec une approche </a:t>
            </a:r>
            <a:r>
              <a:rPr lang="fr-FR" sz="3600" dirty="0" err="1"/>
              <a:t>Bayesienne</a:t>
            </a:r>
            <a:endParaRPr lang="fr-CA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446F3-0911-4B0A-AD95-5011458904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A" dirty="0"/>
              <a:t>SQEBC 2021</a:t>
            </a:r>
          </a:p>
        </p:txBody>
      </p:sp>
    </p:spTree>
    <p:extLst>
      <p:ext uri="{BB962C8B-B14F-4D97-AF65-F5344CB8AC3E}">
        <p14:creationId xmlns:p14="http://schemas.microsoft.com/office/powerpoint/2010/main" val="2630320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B5E771-5468-436E-A421-CF4FB2773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Pourquoi </a:t>
            </a:r>
            <a:r>
              <a:rPr lang="fr-CA" dirty="0" err="1"/>
              <a:t>nimble</a:t>
            </a:r>
            <a:endParaRPr lang="fr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5352EB-F2F9-4803-BC51-BC18D4A5D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 err="1"/>
              <a:t>Bayesien</a:t>
            </a:r>
            <a:r>
              <a:rPr lang="fr-CA" dirty="0"/>
              <a:t> (flexible, modèles hiérarchiques faciles à faire, incertitude)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compatible avec le code </a:t>
            </a:r>
            <a:r>
              <a:rPr lang="fr-CA" dirty="0" err="1"/>
              <a:t>winBUGS</a:t>
            </a:r>
            <a:r>
              <a:rPr lang="fr-CA" dirty="0"/>
              <a:t> et JAGS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Compiler en C++  </a:t>
            </a:r>
            <a:r>
              <a:rPr lang="fr-CA" b="1" dirty="0"/>
              <a:t>→</a:t>
            </a:r>
            <a:r>
              <a:rPr lang="fr-CA" dirty="0"/>
              <a:t> rapide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peut calculer le WAIC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Ne dépend pas de programme tierce externe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Package annexes pour CMR rapide (</a:t>
            </a:r>
            <a:r>
              <a:rPr lang="fr-CA" dirty="0" err="1"/>
              <a:t>NimbleEcology</a:t>
            </a:r>
            <a:r>
              <a:rPr lang="fr-CA" dirty="0"/>
              <a:t>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pro: extensible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pro: MCMC configurable</a:t>
            </a:r>
          </a:p>
        </p:txBody>
      </p:sp>
    </p:spTree>
    <p:extLst>
      <p:ext uri="{BB962C8B-B14F-4D97-AF65-F5344CB8AC3E}">
        <p14:creationId xmlns:p14="http://schemas.microsoft.com/office/powerpoint/2010/main" val="373494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8B1B0-627D-49AC-A1A5-6BEE5550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Nimble</a:t>
            </a:r>
            <a:r>
              <a:rPr lang="fr-CA" dirty="0"/>
              <a:t> workflow (version courte)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9007DBB-344B-4C41-B1F8-77DA5B7566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7094820"/>
              </p:ext>
            </p:extLst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4745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43F40-2D42-4C41-AB9A-C2ECBA2BF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Mini exemple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DCEBC1A-0EFF-4E03-814B-B138F2932BF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1656981"/>
            <a:ext cx="10059164" cy="477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data &lt;- list(x = c(8, 1, 6, 2, 3, 6, 5, 7, 6, 9),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             y= c(77, 24, 44, 35, 10, 54, 72, 85, 75, 66)  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const=list(N=10)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code &lt;-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nimbleCode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 a ~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dnorm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(0,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= 100)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 b ~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dnorm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(0,sd=100)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 sigma ~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dunif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(0, 100)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 for(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in 1:N){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yhat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] &lt;-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a+b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*x[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   y[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] ~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dnorm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yhat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= sigma)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})</a:t>
            </a:r>
            <a:endParaRPr lang="en-US" altLang="en-US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initsFunction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 &lt;- function() list(a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rnorm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(1,0,1),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7030A0"/>
                </a:solidFill>
                <a:latin typeface="Consolas" panose="020B0609020204030204" pitchFamily="49" charset="0"/>
              </a:rPr>
              <a:t>			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b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rnorm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(1,0,1),sigma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runif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(1,0,10))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mcmc.out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&lt;-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nimbleMCMC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(code = code,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                      data = data, constants = const,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inits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initsFunction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                      monitors = c("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a","b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", "sigma"), summary=T,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samplesAsCodaMCMC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= T,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                      thin = 2, niter = 2000,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nchains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= 3)</a:t>
            </a:r>
          </a:p>
        </p:txBody>
      </p:sp>
      <p:sp>
        <p:nvSpPr>
          <p:cNvPr id="3" name="Callout: Left Arrow 2">
            <a:extLst>
              <a:ext uri="{FF2B5EF4-FFF2-40B4-BE49-F238E27FC236}">
                <a16:creationId xmlns:a16="http://schemas.microsoft.com/office/drawing/2014/main" id="{FE136E05-770A-459D-BAA0-42411AC1AB79}"/>
              </a:ext>
            </a:extLst>
          </p:cNvPr>
          <p:cNvSpPr/>
          <p:nvPr/>
        </p:nvSpPr>
        <p:spPr>
          <a:xfrm>
            <a:off x="4126796" y="2835612"/>
            <a:ext cx="2186456" cy="593388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/>
              <a:t>Priors</a:t>
            </a:r>
            <a:endParaRPr lang="fr-CA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61785A9-FB33-48E8-9369-42765A7471F3}"/>
              </a:ext>
            </a:extLst>
          </p:cNvPr>
          <p:cNvSpPr/>
          <p:nvPr/>
        </p:nvSpPr>
        <p:spPr>
          <a:xfrm>
            <a:off x="8132323" y="2158951"/>
            <a:ext cx="3647872" cy="12844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dirty="0"/>
              <a:t>~  :  viens d’une distribution</a:t>
            </a:r>
          </a:p>
          <a:p>
            <a:r>
              <a:rPr lang="fr-CA" dirty="0"/>
              <a:t>&lt;-  : assignation</a:t>
            </a:r>
          </a:p>
        </p:txBody>
      </p:sp>
      <p:sp>
        <p:nvSpPr>
          <p:cNvPr id="6" name="Callout: Left Arrow 5">
            <a:extLst>
              <a:ext uri="{FF2B5EF4-FFF2-40B4-BE49-F238E27FC236}">
                <a16:creationId xmlns:a16="http://schemas.microsoft.com/office/drawing/2014/main" id="{ABC232CD-3ED9-4889-B760-4DF0B65BCC31}"/>
              </a:ext>
            </a:extLst>
          </p:cNvPr>
          <p:cNvSpPr/>
          <p:nvPr/>
        </p:nvSpPr>
        <p:spPr>
          <a:xfrm>
            <a:off x="5342753" y="3676338"/>
            <a:ext cx="4170898" cy="243191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Loop a travers les points</a:t>
            </a:r>
          </a:p>
        </p:txBody>
      </p:sp>
      <p:sp>
        <p:nvSpPr>
          <p:cNvPr id="7" name="Callout: Left Arrow 6">
            <a:extLst>
              <a:ext uri="{FF2B5EF4-FFF2-40B4-BE49-F238E27FC236}">
                <a16:creationId xmlns:a16="http://schemas.microsoft.com/office/drawing/2014/main" id="{3227A81B-9897-4D11-8D80-FC2B28C39B51}"/>
              </a:ext>
            </a:extLst>
          </p:cNvPr>
          <p:cNvSpPr/>
          <p:nvPr/>
        </p:nvSpPr>
        <p:spPr>
          <a:xfrm>
            <a:off x="5443760" y="3919530"/>
            <a:ext cx="4069891" cy="228598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600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Régression linéaire</a:t>
            </a:r>
          </a:p>
        </p:txBody>
      </p:sp>
      <p:sp>
        <p:nvSpPr>
          <p:cNvPr id="8" name="Callout: Left Arrow 7">
            <a:extLst>
              <a:ext uri="{FF2B5EF4-FFF2-40B4-BE49-F238E27FC236}">
                <a16:creationId xmlns:a16="http://schemas.microsoft.com/office/drawing/2014/main" id="{7BFE1BA2-8BD4-4E51-B202-5478859444CE}"/>
              </a:ext>
            </a:extLst>
          </p:cNvPr>
          <p:cNvSpPr/>
          <p:nvPr/>
        </p:nvSpPr>
        <p:spPr>
          <a:xfrm>
            <a:off x="5580434" y="4166356"/>
            <a:ext cx="4925437" cy="239556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Résidus normalement distribués</a:t>
            </a:r>
          </a:p>
        </p:txBody>
      </p:sp>
      <p:sp>
        <p:nvSpPr>
          <p:cNvPr id="9" name="Callout: Left Arrow 8">
            <a:extLst>
              <a:ext uri="{FF2B5EF4-FFF2-40B4-BE49-F238E27FC236}">
                <a16:creationId xmlns:a16="http://schemas.microsoft.com/office/drawing/2014/main" id="{3F17C0FD-1DA6-44C2-BD9D-BB5992A01DFA}"/>
              </a:ext>
            </a:extLst>
          </p:cNvPr>
          <p:cNvSpPr/>
          <p:nvPr/>
        </p:nvSpPr>
        <p:spPr>
          <a:xfrm>
            <a:off x="9179100" y="4902385"/>
            <a:ext cx="2142002" cy="458397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Valeurs initiales</a:t>
            </a:r>
          </a:p>
        </p:txBody>
      </p:sp>
    </p:spTree>
    <p:extLst>
      <p:ext uri="{BB962C8B-B14F-4D97-AF65-F5344CB8AC3E}">
        <p14:creationId xmlns:p14="http://schemas.microsoft.com/office/powerpoint/2010/main" val="2659875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8C98E-A36D-407D-A9E4-906675401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Explorer le résultat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62109-7724-4AAD-AD8E-B6252F8C8A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5120641" cy="4023360"/>
          </a:xfrm>
        </p:spPr>
        <p:txBody>
          <a:bodyPr>
            <a:normAutofit/>
          </a:bodyPr>
          <a:lstStyle/>
          <a:p>
            <a:r>
              <a:rPr lang="fr-CA" dirty="0" err="1">
                <a:latin typeface="Consolas" panose="020B0609020204030204" pitchFamily="49" charset="0"/>
              </a:rPr>
              <a:t>g_mcmc</a:t>
            </a:r>
            <a:r>
              <a:rPr lang="fr-CA" dirty="0">
                <a:latin typeface="Consolas" panose="020B0609020204030204" pitchFamily="49" charset="0"/>
              </a:rPr>
              <a:t> &lt;- </a:t>
            </a:r>
            <a:r>
              <a:rPr lang="fr-CA" dirty="0" err="1">
                <a:latin typeface="Consolas" panose="020B0609020204030204" pitchFamily="49" charset="0"/>
              </a:rPr>
              <a:t>ggs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mcmc.out$samples</a:t>
            </a:r>
            <a:r>
              <a:rPr lang="fr-CA" dirty="0">
                <a:latin typeface="Consolas" panose="020B0609020204030204" pitchFamily="49" charset="0"/>
              </a:rPr>
              <a:t>)</a:t>
            </a:r>
          </a:p>
          <a:p>
            <a:r>
              <a:rPr lang="fr-CA" dirty="0" err="1">
                <a:latin typeface="Consolas" panose="020B0609020204030204" pitchFamily="49" charset="0"/>
              </a:rPr>
              <a:t>ggs_traceplot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g_mcmc,family</a:t>
            </a:r>
            <a:r>
              <a:rPr lang="fr-CA" dirty="0">
                <a:latin typeface="Consolas" panose="020B0609020204030204" pitchFamily="49" charset="0"/>
              </a:rPr>
              <a:t>='beta')</a:t>
            </a:r>
          </a:p>
          <a:p>
            <a:r>
              <a:rPr lang="fr-CA" dirty="0" err="1">
                <a:latin typeface="Consolas" panose="020B0609020204030204" pitchFamily="49" charset="0"/>
              </a:rPr>
              <a:t>mcmc.out$summary$all.chains</a:t>
            </a:r>
            <a:endParaRPr lang="fr-CA" dirty="0">
              <a:latin typeface="Consolas" panose="020B0609020204030204" pitchFamily="49" charset="0"/>
            </a:endParaRPr>
          </a:p>
          <a:p>
            <a:r>
              <a:rPr lang="fr-CA" dirty="0">
                <a:latin typeface="Consolas" panose="020B0609020204030204" pitchFamily="49" charset="0"/>
              </a:rPr>
              <a:t>      </a:t>
            </a:r>
            <a:r>
              <a:rPr lang="fr-CA" sz="1100" dirty="0" err="1">
                <a:latin typeface="Consolas" panose="020B0609020204030204" pitchFamily="49" charset="0"/>
              </a:rPr>
              <a:t>Mean</a:t>
            </a:r>
            <a:r>
              <a:rPr lang="fr-CA" sz="1100" dirty="0"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latin typeface="Consolas" panose="020B0609020204030204" pitchFamily="49" charset="0"/>
              </a:rPr>
              <a:t>Median</a:t>
            </a:r>
            <a:r>
              <a:rPr lang="fr-CA" sz="1100" dirty="0">
                <a:latin typeface="Consolas" panose="020B0609020204030204" pitchFamily="49" charset="0"/>
              </a:rPr>
              <a:t>   </a:t>
            </a:r>
            <a:r>
              <a:rPr lang="fr-CA" sz="1100" dirty="0" err="1">
                <a:latin typeface="Consolas" panose="020B0609020204030204" pitchFamily="49" charset="0"/>
              </a:rPr>
              <a:t>St.Dev</a:t>
            </a:r>
            <a:r>
              <a:rPr lang="fr-CA" sz="1100" dirty="0">
                <a:latin typeface="Consolas" panose="020B0609020204030204" pitchFamily="49" charset="0"/>
              </a:rPr>
              <a:t>.   95%CI_low  95%CI_upp</a:t>
            </a:r>
            <a:br>
              <a:rPr lang="fr-CA" sz="1100" dirty="0">
                <a:latin typeface="Consolas" panose="020B0609020204030204" pitchFamily="49" charset="0"/>
              </a:rPr>
            </a:br>
            <a:r>
              <a:rPr lang="fr-CA" sz="1100" dirty="0">
                <a:latin typeface="Consolas" panose="020B0609020204030204" pitchFamily="49" charset="0"/>
              </a:rPr>
              <a:t>beta[1] 14.596991 14.651614 14.753075 -15.622641  42.92828</a:t>
            </a:r>
            <a:br>
              <a:rPr lang="fr-CA" sz="1100" dirty="0">
                <a:latin typeface="Consolas" panose="020B0609020204030204" pitchFamily="49" charset="0"/>
              </a:rPr>
            </a:br>
            <a:r>
              <a:rPr lang="fr-CA" sz="1100" dirty="0">
                <a:latin typeface="Consolas" panose="020B0609020204030204" pitchFamily="49" charset="0"/>
              </a:rPr>
              <a:t>beta[2]  7.498296  7.482691  2.551719   2.658604  12.77448</a:t>
            </a:r>
            <a:br>
              <a:rPr lang="fr-CA" sz="1100" dirty="0">
                <a:latin typeface="Consolas" panose="020B0609020204030204" pitchFamily="49" charset="0"/>
              </a:rPr>
            </a:br>
            <a:r>
              <a:rPr lang="fr-CA" sz="1100" dirty="0">
                <a:latin typeface="Consolas" panose="020B0609020204030204" pitchFamily="49" charset="0"/>
              </a:rPr>
              <a:t>sigma   19.385039 18.265065  5.931654  11.439990  34.03894</a:t>
            </a:r>
          </a:p>
          <a:p>
            <a:r>
              <a:rPr lang="fr-CA" dirty="0" err="1">
                <a:latin typeface="Consolas" panose="020B0609020204030204" pitchFamily="49" charset="0"/>
              </a:rPr>
              <a:t>effectiveSize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mcmc.out$samples</a:t>
            </a:r>
            <a:r>
              <a:rPr lang="fr-CA" dirty="0">
                <a:latin typeface="Consolas" panose="020B0609020204030204" pitchFamily="49" charset="0"/>
              </a:rPr>
              <a:t>)</a:t>
            </a:r>
          </a:p>
          <a:p>
            <a:r>
              <a:rPr lang="sv-SE" sz="1200" dirty="0">
                <a:latin typeface="Consolas" panose="020B0609020204030204" pitchFamily="49" charset="0"/>
              </a:rPr>
              <a:t> beta[1]  beta[2]    sigma </a:t>
            </a:r>
            <a:br>
              <a:rPr lang="sv-SE" sz="1200" dirty="0">
                <a:latin typeface="Consolas" panose="020B0609020204030204" pitchFamily="49" charset="0"/>
              </a:rPr>
            </a:br>
            <a:r>
              <a:rPr lang="sv-SE" sz="1200" dirty="0">
                <a:latin typeface="Consolas" panose="020B0609020204030204" pitchFamily="49" charset="0"/>
              </a:rPr>
              <a:t>680.8830 655.8534 626.4956 </a:t>
            </a:r>
            <a:endParaRPr lang="fr-CA" sz="1200" dirty="0">
              <a:latin typeface="Consolas" panose="020B0609020204030204" pitchFamily="49" charset="0"/>
            </a:endParaRPr>
          </a:p>
          <a:p>
            <a:r>
              <a:rPr lang="fr-CA" dirty="0" err="1">
                <a:latin typeface="Consolas" panose="020B0609020204030204" pitchFamily="49" charset="0"/>
              </a:rPr>
              <a:t>gelman.diag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mcmc.out$samples</a:t>
            </a:r>
            <a:r>
              <a:rPr lang="fr-CA" dirty="0">
                <a:latin typeface="Consolas" panose="020B0609020204030204" pitchFamily="49" charset="0"/>
              </a:rPr>
              <a:t>)</a:t>
            </a:r>
          </a:p>
          <a:p>
            <a:endParaRPr lang="fr-CA" dirty="0">
              <a:latin typeface="Consolas" panose="020B0609020204030204" pitchFamily="49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559F20D-F10D-4703-B598-1FABCDDF74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54182" y="1809354"/>
            <a:ext cx="3648347" cy="4355471"/>
          </a:xfrm>
        </p:spPr>
      </p:pic>
    </p:spTree>
    <p:extLst>
      <p:ext uri="{BB962C8B-B14F-4D97-AF65-F5344CB8AC3E}">
        <p14:creationId xmlns:p14="http://schemas.microsoft.com/office/powerpoint/2010/main" val="3670839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7952F97-53DA-4A09-9F24-D7DC806CC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Explorer le résultat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4C8066A-4535-479C-8B75-E9AA36D8B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9419" y="1933409"/>
            <a:ext cx="8753763" cy="4300243"/>
          </a:xfrm>
        </p:spPr>
      </p:pic>
    </p:spTree>
    <p:extLst>
      <p:ext uri="{BB962C8B-B14F-4D97-AF65-F5344CB8AC3E}">
        <p14:creationId xmlns:p14="http://schemas.microsoft.com/office/powerpoint/2010/main" val="3426412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058D7-EAD6-41E1-B4AF-A3E83C391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CMR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E2EB3-D984-4472-AD44-134F348CD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CapturE</a:t>
            </a:r>
            <a:r>
              <a:rPr lang="fr-CA" dirty="0"/>
              <a:t>-Marquage-recapture</a:t>
            </a:r>
          </a:p>
        </p:txBody>
      </p:sp>
    </p:spTree>
    <p:extLst>
      <p:ext uri="{BB962C8B-B14F-4D97-AF65-F5344CB8AC3E}">
        <p14:creationId xmlns:p14="http://schemas.microsoft.com/office/powerpoint/2010/main" val="933849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B1836F0-F9E0-4D93-9BDD-7EEC6EA05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75F7F-E98B-4BC6-B5DE-D653DB68C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Estimer la survie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ECBD4E-528C-4ECA-8BDB-B2864E569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89753" y="4455621"/>
            <a:ext cx="6269347" cy="12386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modèle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Cormack-Jolly-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Seber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A7B8271-3F33-42F2-9268-145514359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1707458"/>
            <a:ext cx="4001315" cy="291345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49EFD3-A806-4D59-99F1-AA9AFAE4E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6D2F28D1-82F9-40FE-935C-85ECF7660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B670E93-2F53-48FC-AB6C-E99E22D17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52454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AC4508-494B-4D34-8F09-0576B0287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fr-CA" sz="4400"/>
              <a:t>Suivi d’individus marqués</a:t>
            </a:r>
          </a:p>
        </p:txBody>
      </p:sp>
      <p:pic>
        <p:nvPicPr>
          <p:cNvPr id="4" name="Content Placeholder 3" descr="A cat playing with a toy&#10;&#10;Description automatically generated with low confidence">
            <a:extLst>
              <a:ext uri="{FF2B5EF4-FFF2-40B4-BE49-F238E27FC236}">
                <a16:creationId xmlns:a16="http://schemas.microsoft.com/office/drawing/2014/main" id="{CF9F6DED-4683-4DD4-8504-23604C939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1388451"/>
            <a:ext cx="6909801" cy="381766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202DD4F-83DF-4367-B1B2-C90EB304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Collier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Tags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Bagues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Micropuce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 dog in a boat&#10;&#10;Description automatically generated with medium confidence">
            <a:extLst>
              <a:ext uri="{FF2B5EF4-FFF2-40B4-BE49-F238E27FC236}">
                <a16:creationId xmlns:a16="http://schemas.microsoft.com/office/drawing/2014/main" id="{E088AFB3-C11B-47DD-8579-BE5A197A8D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7" r="3946" b="51470"/>
          <a:stretch/>
        </p:blipFill>
        <p:spPr>
          <a:xfrm>
            <a:off x="8177799" y="3942854"/>
            <a:ext cx="3758562" cy="22678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E295913-F1C3-4F4F-BB1F-9C082F9FAF03}"/>
              </a:ext>
            </a:extLst>
          </p:cNvPr>
          <p:cNvSpPr txBox="1"/>
          <p:nvPr/>
        </p:nvSpPr>
        <p:spPr>
          <a:xfrm>
            <a:off x="9835679" y="5885321"/>
            <a:ext cx="1622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>
                <a:solidFill>
                  <a:schemeClr val="bg1"/>
                </a:solidFill>
              </a:rPr>
              <a:t>© X. Bordeleau</a:t>
            </a:r>
          </a:p>
        </p:txBody>
      </p:sp>
    </p:spTree>
    <p:extLst>
      <p:ext uri="{BB962C8B-B14F-4D97-AF65-F5344CB8AC3E}">
        <p14:creationId xmlns:p14="http://schemas.microsoft.com/office/powerpoint/2010/main" val="2307691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8107C-94BD-487C-98D1-DEB0FDBE1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«  Marquage»</a:t>
            </a:r>
          </a:p>
        </p:txBody>
      </p:sp>
      <p:pic>
        <p:nvPicPr>
          <p:cNvPr id="5" name="Content Placeholder 4" descr="A person sitting at a desk with his hands up&#10;&#10;Description automatically generated with low confidence">
            <a:extLst>
              <a:ext uri="{FF2B5EF4-FFF2-40B4-BE49-F238E27FC236}">
                <a16:creationId xmlns:a16="http://schemas.microsoft.com/office/drawing/2014/main" id="{247F0B27-4A62-4F53-A9AC-4D4CDFB17B8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640" y="2290141"/>
            <a:ext cx="4572000" cy="241935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8D0EFB-9E37-4B5D-ACBB-E5A7711F8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7355" y="1737360"/>
            <a:ext cx="2569383" cy="19047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E34E77-775B-4ECA-BA35-FB4E86021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6602" y="3650376"/>
            <a:ext cx="2840818" cy="1547789"/>
          </a:xfrm>
          <a:prstGeom prst="rect">
            <a:avLst/>
          </a:prstGeom>
        </p:spPr>
      </p:pic>
      <p:pic>
        <p:nvPicPr>
          <p:cNvPr id="12" name="Content Placeholder 11" descr="A whale jumping out of the water&#10;&#10;Description automatically generated with low confidence">
            <a:extLst>
              <a:ext uri="{FF2B5EF4-FFF2-40B4-BE49-F238E27FC236}">
                <a16:creationId xmlns:a16="http://schemas.microsoft.com/office/drawing/2014/main" id="{F6F78383-DCF3-40F9-85BF-59E7E7BA46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37360"/>
            <a:ext cx="2856529" cy="1904733"/>
          </a:xfrm>
        </p:spPr>
      </p:pic>
      <p:pic>
        <p:nvPicPr>
          <p:cNvPr id="14" name="Picture 13" descr="A picture containing tree, outdoor, green, plant&#10;&#10;Description automatically generated">
            <a:extLst>
              <a:ext uri="{FF2B5EF4-FFF2-40B4-BE49-F238E27FC236}">
                <a16:creationId xmlns:a16="http://schemas.microsoft.com/office/drawing/2014/main" id="{60B10BE2-750C-48C9-BF7F-90D2A3ED36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423" y="3650376"/>
            <a:ext cx="2380370" cy="190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877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Shape&#10;&#10;Description automatically generated">
            <a:extLst>
              <a:ext uri="{FF2B5EF4-FFF2-40B4-BE49-F238E27FC236}">
                <a16:creationId xmlns:a16="http://schemas.microsoft.com/office/drawing/2014/main" id="{37EBA750-67FB-4D8C-BE5B-A76E52C47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6231" y="2069088"/>
            <a:ext cx="3016100" cy="4022725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BD71E45-DCA6-4601-8E67-9F4A9DAF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Vivant ou pas ?</a:t>
            </a:r>
          </a:p>
        </p:txBody>
      </p:sp>
      <p:sp>
        <p:nvSpPr>
          <p:cNvPr id="10" name="Graphic 8" descr="No sign outline">
            <a:extLst>
              <a:ext uri="{FF2B5EF4-FFF2-40B4-BE49-F238E27FC236}">
                <a16:creationId xmlns:a16="http://schemas.microsoft.com/office/drawing/2014/main" id="{233CCB02-0528-4124-A72B-2BF0CBE9626B}"/>
              </a:ext>
            </a:extLst>
          </p:cNvPr>
          <p:cNvSpPr/>
          <p:nvPr/>
        </p:nvSpPr>
        <p:spPr>
          <a:xfrm>
            <a:off x="7127356" y="1921079"/>
            <a:ext cx="4364123" cy="4364123"/>
          </a:xfrm>
          <a:custGeom>
            <a:avLst/>
            <a:gdLst>
              <a:gd name="connsiteX0" fmla="*/ 2182693 w 4364123"/>
              <a:gd name="connsiteY0" fmla="*/ 0 h 4364123"/>
              <a:gd name="connsiteX1" fmla="*/ 0 w 4364123"/>
              <a:gd name="connsiteY1" fmla="*/ 2181430 h 4364123"/>
              <a:gd name="connsiteX2" fmla="*/ 2181430 w 4364123"/>
              <a:gd name="connsiteY2" fmla="*/ 4364124 h 4364123"/>
              <a:gd name="connsiteX3" fmla="*/ 4364123 w 4364123"/>
              <a:gd name="connsiteY3" fmla="*/ 2182693 h 4364123"/>
              <a:gd name="connsiteX4" fmla="*/ 4364123 w 4364123"/>
              <a:gd name="connsiteY4" fmla="*/ 2182062 h 4364123"/>
              <a:gd name="connsiteX5" fmla="*/ 2184473 w 4364123"/>
              <a:gd name="connsiteY5" fmla="*/ 0 h 4364123"/>
              <a:gd name="connsiteX6" fmla="*/ 2182693 w 4364123"/>
              <a:gd name="connsiteY6" fmla="*/ 0 h 4364123"/>
              <a:gd name="connsiteX7" fmla="*/ 2182693 w 4364123"/>
              <a:gd name="connsiteY7" fmla="*/ 4249254 h 4364123"/>
              <a:gd name="connsiteX8" fmla="*/ 115846 w 4364123"/>
              <a:gd name="connsiteY8" fmla="*/ 2184702 h 4364123"/>
              <a:gd name="connsiteX9" fmla="*/ 682443 w 4364123"/>
              <a:gd name="connsiteY9" fmla="*/ 762353 h 4364123"/>
              <a:gd name="connsiteX10" fmla="*/ 3602287 w 4364123"/>
              <a:gd name="connsiteY10" fmla="*/ 3682197 h 4364123"/>
              <a:gd name="connsiteX11" fmla="*/ 2182693 w 4364123"/>
              <a:gd name="connsiteY11" fmla="*/ 4249254 h 4364123"/>
              <a:gd name="connsiteX12" fmla="*/ 3683459 w 4364123"/>
              <a:gd name="connsiteY12" fmla="*/ 3601024 h 4364123"/>
              <a:gd name="connsiteX13" fmla="*/ 763615 w 4364123"/>
              <a:gd name="connsiteY13" fmla="*/ 681180 h 4364123"/>
              <a:gd name="connsiteX14" fmla="*/ 3683459 w 4364123"/>
              <a:gd name="connsiteY14" fmla="*/ 760975 h 4364123"/>
              <a:gd name="connsiteX15" fmla="*/ 3683459 w 4364123"/>
              <a:gd name="connsiteY15" fmla="*/ 3601024 h 4364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364123" h="4364123">
                <a:moveTo>
                  <a:pt x="2182693" y="0"/>
                </a:moveTo>
                <a:cubicBezTo>
                  <a:pt x="977573" y="-348"/>
                  <a:pt x="349" y="976311"/>
                  <a:pt x="0" y="2181430"/>
                </a:cubicBezTo>
                <a:cubicBezTo>
                  <a:pt x="-348" y="3386550"/>
                  <a:pt x="976311" y="4363773"/>
                  <a:pt x="2181430" y="4364124"/>
                </a:cubicBezTo>
                <a:cubicBezTo>
                  <a:pt x="3386550" y="4364474"/>
                  <a:pt x="4363773" y="3387813"/>
                  <a:pt x="4364123" y="2182693"/>
                </a:cubicBezTo>
                <a:cubicBezTo>
                  <a:pt x="4364123" y="2182481"/>
                  <a:pt x="4364123" y="2182274"/>
                  <a:pt x="4364123" y="2182062"/>
                </a:cubicBezTo>
                <a:cubicBezTo>
                  <a:pt x="4364789" y="977608"/>
                  <a:pt x="3388926" y="666"/>
                  <a:pt x="2184473" y="0"/>
                </a:cubicBezTo>
                <a:cubicBezTo>
                  <a:pt x="2183881" y="0"/>
                  <a:pt x="2183284" y="0"/>
                  <a:pt x="2182693" y="0"/>
                </a:cubicBezTo>
                <a:close/>
                <a:moveTo>
                  <a:pt x="2182693" y="4249254"/>
                </a:moveTo>
                <a:cubicBezTo>
                  <a:pt x="1041840" y="4249891"/>
                  <a:pt x="116477" y="3325561"/>
                  <a:pt x="115846" y="2184702"/>
                </a:cubicBezTo>
                <a:cubicBezTo>
                  <a:pt x="115547" y="1655516"/>
                  <a:pt x="318363" y="1146393"/>
                  <a:pt x="682443" y="762353"/>
                </a:cubicBezTo>
                <a:lnTo>
                  <a:pt x="3602287" y="3682197"/>
                </a:lnTo>
                <a:cubicBezTo>
                  <a:pt x="3219429" y="4046444"/>
                  <a:pt x="2711139" y="4249484"/>
                  <a:pt x="2182693" y="4249254"/>
                </a:cubicBezTo>
                <a:close/>
                <a:moveTo>
                  <a:pt x="3683459" y="3601024"/>
                </a:moveTo>
                <a:lnTo>
                  <a:pt x="763615" y="681180"/>
                </a:lnTo>
                <a:cubicBezTo>
                  <a:pt x="1591945" y="-103078"/>
                  <a:pt x="2899201" y="-67352"/>
                  <a:pt x="3683459" y="760975"/>
                </a:cubicBezTo>
                <a:cubicBezTo>
                  <a:pt x="4437586" y="1557472"/>
                  <a:pt x="4437586" y="2804527"/>
                  <a:pt x="3683459" y="3601024"/>
                </a:cubicBezTo>
                <a:close/>
              </a:path>
            </a:pathLst>
          </a:custGeom>
          <a:solidFill>
            <a:srgbClr val="FF0000"/>
          </a:solidFill>
          <a:ln w="57348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fr-CA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9FB5F12-6C01-432A-A860-FD0F467E38F5}"/>
              </a:ext>
            </a:extLst>
          </p:cNvPr>
          <p:cNvGrpSpPr/>
          <p:nvPr/>
        </p:nvGrpSpPr>
        <p:grpSpPr>
          <a:xfrm>
            <a:off x="1466975" y="1985280"/>
            <a:ext cx="3753955" cy="3973608"/>
            <a:chOff x="1466975" y="1985280"/>
            <a:chExt cx="3753955" cy="3973608"/>
          </a:xfrm>
        </p:grpSpPr>
        <p:pic>
          <p:nvPicPr>
            <p:cNvPr id="14" name="Picture 13" descr="Icon&#10;&#10;Description automatically generated">
              <a:extLst>
                <a:ext uri="{FF2B5EF4-FFF2-40B4-BE49-F238E27FC236}">
                  <a16:creationId xmlns:a16="http://schemas.microsoft.com/office/drawing/2014/main" id="{68524A4E-6915-4D4A-BB77-9A079C9EE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969315">
              <a:off x="1466975" y="1985280"/>
              <a:ext cx="2080831" cy="2080831"/>
            </a:xfrm>
            <a:prstGeom prst="rect">
              <a:avLst/>
            </a:prstGeom>
          </p:spPr>
        </p:pic>
        <p:pic>
          <p:nvPicPr>
            <p:cNvPr id="18" name="Picture 17" descr="Icon&#10;&#10;Description automatically generated">
              <a:extLst>
                <a:ext uri="{FF2B5EF4-FFF2-40B4-BE49-F238E27FC236}">
                  <a16:creationId xmlns:a16="http://schemas.microsoft.com/office/drawing/2014/main" id="{E414B3EB-5EDF-45B7-B2F7-7817BB7C0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1078" y="3239036"/>
              <a:ext cx="2719852" cy="27198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244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4AAA502-5435-489E-9538-3A40E6C71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4A625E-6A39-4540-9C0C-B243ED4B5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Le Bayesien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B1A72-BBD0-4782-AF11-B4B339E8A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3999" y="5727515"/>
            <a:ext cx="10925101" cy="51547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c’est quoi ?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5884686-EC81-499A-BA4E-056246527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57" y="640080"/>
            <a:ext cx="8417607" cy="360273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9AC0290-4702-4519-B0F4-C2A468809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E42378B-2E28-4810-8421-7A473A40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D91DD17-237F-4811-BC0E-128EB1BD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41436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33CE-F1AB-4275-BAB5-89A71643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D365E4-024E-4EF4-A475-BF343F204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765" y="1847261"/>
            <a:ext cx="8694123" cy="4347062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19A5DE-B46D-4700-AB54-90E7A2DA1E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52766" y="1847261"/>
            <a:ext cx="8694123" cy="4347062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584EE8-1D79-4A2C-9686-B28004F53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2763" y="1847261"/>
            <a:ext cx="8694123" cy="434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81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BBDA1-9B31-4D8B-A7CE-0617C29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modèle Cormack-Jolly-</a:t>
            </a:r>
            <a:r>
              <a:rPr lang="fr-CA" dirty="0" err="1"/>
              <a:t>Seber</a:t>
            </a:r>
            <a:r>
              <a:rPr lang="fr-CA" dirty="0"/>
              <a:t> (CJS)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E4C58E-156B-4A27-ADAE-2DC18E3DCA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6963" y="2513877"/>
            <a:ext cx="4938712" cy="268749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E58EC8A-B20A-45EE-8350-BEF448FEA5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238" y="2771007"/>
            <a:ext cx="4937125" cy="2173236"/>
          </a:xfrm>
        </p:spPr>
      </p:pic>
    </p:spTree>
    <p:extLst>
      <p:ext uri="{BB962C8B-B14F-4D97-AF65-F5344CB8AC3E}">
        <p14:creationId xmlns:p14="http://schemas.microsoft.com/office/powerpoint/2010/main" val="2311567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E4D6A-26A7-4F9E-A6FF-58B7C872F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fr-CA" sz="3600" dirty="0">
                <a:solidFill>
                  <a:srgbClr val="FFFFFF"/>
                </a:solidFill>
              </a:rPr>
              <a:t>suppositions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75266C-04D5-48A9-B414-2C629DFB5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identification certaine de l’individu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individus marqués représentent un échantillon aléatoire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homogénéité entre individus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Les individus sont indépendants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Capture « instantanée » à chaque occasion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Mesure seulement la survie </a:t>
            </a:r>
            <a:r>
              <a:rPr lang="fr-CA" b="1" dirty="0"/>
              <a:t>apparente</a:t>
            </a:r>
          </a:p>
          <a:p>
            <a:pPr marL="0" indent="0">
              <a:buNone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786295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6A9A3-3087-41CD-A69C-1D909DB44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</a:t>
            </a:r>
            <a:r>
              <a:rPr lang="fr-CA" dirty="0" err="1"/>
              <a:t>fitter</a:t>
            </a:r>
            <a:r>
              <a:rPr lang="fr-CA" dirty="0"/>
              <a:t> un CJS ?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D8D7C8B-3E18-43AA-8406-A34F2D1BE6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3322174"/>
              </p:ext>
            </p:extLst>
          </p:nvPr>
        </p:nvGraphicFramePr>
        <p:xfrm>
          <a:off x="1096963" y="1948070"/>
          <a:ext cx="3624124" cy="2989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672">
                  <a:extLst>
                    <a:ext uri="{9D8B030D-6E8A-4147-A177-3AD203B41FA5}">
                      <a16:colId xmlns:a16="http://schemas.microsoft.com/office/drawing/2014/main" val="1512421051"/>
                    </a:ext>
                  </a:extLst>
                </a:gridCol>
                <a:gridCol w="506895">
                  <a:extLst>
                    <a:ext uri="{9D8B030D-6E8A-4147-A177-3AD203B41FA5}">
                      <a16:colId xmlns:a16="http://schemas.microsoft.com/office/drawing/2014/main" val="400049445"/>
                    </a:ext>
                  </a:extLst>
                </a:gridCol>
                <a:gridCol w="824948">
                  <a:extLst>
                    <a:ext uri="{9D8B030D-6E8A-4147-A177-3AD203B41FA5}">
                      <a16:colId xmlns:a16="http://schemas.microsoft.com/office/drawing/2014/main" val="2406233621"/>
                    </a:ext>
                  </a:extLst>
                </a:gridCol>
                <a:gridCol w="1043609">
                  <a:extLst>
                    <a:ext uri="{9D8B030D-6E8A-4147-A177-3AD203B41FA5}">
                      <a16:colId xmlns:a16="http://schemas.microsoft.com/office/drawing/2014/main" val="4201022864"/>
                    </a:ext>
                  </a:extLst>
                </a:gridCol>
              </a:tblGrid>
              <a:tr h="348528">
                <a:tc>
                  <a:txBody>
                    <a:bodyPr/>
                    <a:lstStyle/>
                    <a:p>
                      <a:endParaRPr lang="fr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mixte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 err="1"/>
                        <a:t>Bayesien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8888566"/>
                  </a:ext>
                </a:extLst>
              </a:tr>
              <a:tr h="353369">
                <a:tc>
                  <a:txBody>
                    <a:bodyPr/>
                    <a:lstStyle/>
                    <a:p>
                      <a:r>
                        <a:rPr lang="fr-CA" dirty="0"/>
                        <a:t>Mark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098026"/>
                  </a:ext>
                </a:extLst>
              </a:tr>
              <a:tr h="353369">
                <a:tc>
                  <a:txBody>
                    <a:bodyPr/>
                    <a:lstStyle/>
                    <a:p>
                      <a:r>
                        <a:rPr lang="fr-CA" dirty="0" err="1"/>
                        <a:t>Rmark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998127"/>
                  </a:ext>
                </a:extLst>
              </a:tr>
              <a:tr h="383650">
                <a:tc>
                  <a:txBody>
                    <a:bodyPr/>
                    <a:lstStyle/>
                    <a:p>
                      <a:r>
                        <a:rPr lang="fr-CA" dirty="0" err="1"/>
                        <a:t>Multimark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515350"/>
                  </a:ext>
                </a:extLst>
              </a:tr>
              <a:tr h="353369">
                <a:tc>
                  <a:txBody>
                    <a:bodyPr/>
                    <a:lstStyle/>
                    <a:p>
                      <a:r>
                        <a:rPr lang="fr-CA" dirty="0" err="1"/>
                        <a:t>Marked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101194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r>
                        <a:rPr lang="fr-CA" sz="2000" b="1" dirty="0"/>
                        <a:t>•••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189377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fr-CA" dirty="0" err="1"/>
                        <a:t>Winbugs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385527"/>
                  </a:ext>
                </a:extLst>
              </a:tr>
              <a:tr h="353369">
                <a:tc>
                  <a:txBody>
                    <a:bodyPr/>
                    <a:lstStyle/>
                    <a:p>
                      <a:r>
                        <a:rPr lang="fr-CA" dirty="0" err="1"/>
                        <a:t>nimble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860156"/>
                  </a:ext>
                </a:extLst>
              </a:tr>
            </a:tbl>
          </a:graphicData>
        </a:graphic>
      </p:graphicFrame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DA6473E-E417-4035-B628-95C04DFE830B}"/>
              </a:ext>
            </a:extLst>
          </p:cNvPr>
          <p:cNvSpPr/>
          <p:nvPr/>
        </p:nvSpPr>
        <p:spPr>
          <a:xfrm>
            <a:off x="4943061" y="1898375"/>
            <a:ext cx="7079791" cy="4316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CA" sz="2800" dirty="0"/>
              <a:t>Pourquoi </a:t>
            </a:r>
            <a:r>
              <a:rPr lang="fr-CA" sz="2800" dirty="0" err="1"/>
              <a:t>Nimble</a:t>
            </a:r>
            <a:r>
              <a:rPr lang="fr-CA" sz="2800" dirty="0"/>
              <a:t> ?</a:t>
            </a:r>
          </a:p>
          <a:p>
            <a:pPr algn="ctr"/>
            <a:endParaRPr lang="fr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 super flexible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dirty="0"/>
              <a:t>Modèles hiérarchiques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dirty="0" err="1"/>
              <a:t>Covariables</a:t>
            </a:r>
            <a:r>
              <a:rPr lang="fr-CA" dirty="0"/>
              <a:t> individuelles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dirty="0"/>
              <a:t>La seule limite est ton imagination (et le temps, et les données)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Possibilité d’utiliser des </a:t>
            </a:r>
            <a:r>
              <a:rPr lang="fr-CA" dirty="0" err="1"/>
              <a:t>priors</a:t>
            </a:r>
            <a:r>
              <a:rPr lang="fr-CA" dirty="0"/>
              <a:t> plus informatif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b="1" dirty="0"/>
              <a:t>PAS</a:t>
            </a:r>
            <a:r>
              <a:rPr lang="fr-CA" dirty="0"/>
              <a:t> une boîte noire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formulation state-</a:t>
            </a:r>
            <a:r>
              <a:rPr lang="fr-CA" dirty="0" err="1"/>
              <a:t>space</a:t>
            </a:r>
            <a:r>
              <a:rPr lang="fr-CA" dirty="0"/>
              <a:t> plus intuitive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Approche </a:t>
            </a:r>
            <a:r>
              <a:rPr lang="fr-CA" dirty="0" err="1"/>
              <a:t>Bayesienne</a:t>
            </a:r>
            <a:r>
              <a:rPr lang="fr-CA" dirty="0"/>
              <a:t> permet une estimation de l’incertitude de tous les paramètres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Compilé en C++  -&gt;  plus rapide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Utilisé par Olivier </a:t>
            </a:r>
            <a:r>
              <a:rPr lang="fr-CA" dirty="0" err="1"/>
              <a:t>Gimenez</a:t>
            </a:r>
            <a:endParaRPr lang="fr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dirty="0"/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183348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6FBA6A-3271-42C6-BC06-436D29228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CJS model en State-</a:t>
            </a:r>
            <a:r>
              <a:rPr lang="fr-CA" dirty="0" err="1"/>
              <a:t>space</a:t>
            </a:r>
            <a:endParaRPr lang="fr-CA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87F8FFC-49E0-44B4-9B5C-A746D7A7A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2844" y="2048281"/>
            <a:ext cx="7803098" cy="3943957"/>
          </a:xfrm>
        </p:spPr>
      </p:pic>
    </p:spTree>
    <p:extLst>
      <p:ext uri="{BB962C8B-B14F-4D97-AF65-F5344CB8AC3E}">
        <p14:creationId xmlns:p14="http://schemas.microsoft.com/office/powerpoint/2010/main" val="2758483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1BCEA-4E33-4620-B816-53923FC3C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CJS model en state-</a:t>
            </a:r>
            <a:r>
              <a:rPr lang="fr-CA" dirty="0" err="1"/>
              <a:t>space</a:t>
            </a:r>
            <a:endParaRPr lang="fr-CA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1E8D881-F657-4CBE-8372-AB58B9983787}"/>
              </a:ext>
            </a:extLst>
          </p:cNvPr>
          <p:cNvSpPr/>
          <p:nvPr/>
        </p:nvSpPr>
        <p:spPr>
          <a:xfrm>
            <a:off x="1097280" y="2324097"/>
            <a:ext cx="914400" cy="91440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87FEC31-17EA-47F0-826A-A64AF7449FE2}"/>
              </a:ext>
            </a:extLst>
          </p:cNvPr>
          <p:cNvSpPr/>
          <p:nvPr/>
        </p:nvSpPr>
        <p:spPr>
          <a:xfrm>
            <a:off x="8717280" y="2324097"/>
            <a:ext cx="914400" cy="9144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4E139F3-445D-43A1-9168-9706BEB870F3}"/>
              </a:ext>
            </a:extLst>
          </p:cNvPr>
          <p:cNvSpPr/>
          <p:nvPr/>
        </p:nvSpPr>
        <p:spPr>
          <a:xfrm>
            <a:off x="2621280" y="2324097"/>
            <a:ext cx="914400" cy="91440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1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335022C-0E8E-4090-ADAD-43D4974BB4FA}"/>
              </a:ext>
            </a:extLst>
          </p:cNvPr>
          <p:cNvSpPr/>
          <p:nvPr/>
        </p:nvSpPr>
        <p:spPr>
          <a:xfrm>
            <a:off x="4145280" y="2324097"/>
            <a:ext cx="914400" cy="91440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1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5671EE7-B4BD-4AE1-82E6-65D9957FB8BC}"/>
              </a:ext>
            </a:extLst>
          </p:cNvPr>
          <p:cNvSpPr/>
          <p:nvPr/>
        </p:nvSpPr>
        <p:spPr>
          <a:xfrm>
            <a:off x="5669280" y="2324097"/>
            <a:ext cx="914400" cy="91440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ECA1518-A635-44C5-8B62-193E2F95F90C}"/>
              </a:ext>
            </a:extLst>
          </p:cNvPr>
          <p:cNvSpPr/>
          <p:nvPr/>
        </p:nvSpPr>
        <p:spPr>
          <a:xfrm>
            <a:off x="10241280" y="2324097"/>
            <a:ext cx="914400" cy="9144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0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151503B-3162-424A-BAF2-7B6903826229}"/>
              </a:ext>
            </a:extLst>
          </p:cNvPr>
          <p:cNvSpPr/>
          <p:nvPr/>
        </p:nvSpPr>
        <p:spPr>
          <a:xfrm>
            <a:off x="1097280" y="4091290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A890A76-89CD-4CE9-918F-A18ACD48B31C}"/>
              </a:ext>
            </a:extLst>
          </p:cNvPr>
          <p:cNvSpPr/>
          <p:nvPr/>
        </p:nvSpPr>
        <p:spPr>
          <a:xfrm>
            <a:off x="8717280" y="4091290"/>
            <a:ext cx="914400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0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6BD37AE-D35B-4647-BBA8-B188B6DA092F}"/>
              </a:ext>
            </a:extLst>
          </p:cNvPr>
          <p:cNvSpPr/>
          <p:nvPr/>
        </p:nvSpPr>
        <p:spPr>
          <a:xfrm>
            <a:off x="2621280" y="4091290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1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0A58131-9169-43A2-B52E-728192517515}"/>
              </a:ext>
            </a:extLst>
          </p:cNvPr>
          <p:cNvSpPr/>
          <p:nvPr/>
        </p:nvSpPr>
        <p:spPr>
          <a:xfrm>
            <a:off x="4145280" y="4091290"/>
            <a:ext cx="914400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0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21423C3-5D3B-43BA-8A88-0C2F70D7ED2B}"/>
              </a:ext>
            </a:extLst>
          </p:cNvPr>
          <p:cNvSpPr/>
          <p:nvPr/>
        </p:nvSpPr>
        <p:spPr>
          <a:xfrm>
            <a:off x="5669280" y="4091290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1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57FAB4D-0B9B-4D57-AC63-3FBDAC795BE2}"/>
              </a:ext>
            </a:extLst>
          </p:cNvPr>
          <p:cNvSpPr/>
          <p:nvPr/>
        </p:nvSpPr>
        <p:spPr>
          <a:xfrm>
            <a:off x="10241280" y="4091290"/>
            <a:ext cx="914400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0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F336BD4-EEF0-4538-8465-161563ED34B1}"/>
              </a:ext>
            </a:extLst>
          </p:cNvPr>
          <p:cNvSpPr/>
          <p:nvPr/>
        </p:nvSpPr>
        <p:spPr>
          <a:xfrm>
            <a:off x="7193280" y="2324097"/>
            <a:ext cx="914400" cy="91440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C1227E2-89BC-4E8D-8395-AB6F5B9320C5}"/>
              </a:ext>
            </a:extLst>
          </p:cNvPr>
          <p:cNvSpPr/>
          <p:nvPr/>
        </p:nvSpPr>
        <p:spPr>
          <a:xfrm>
            <a:off x="7193280" y="4091290"/>
            <a:ext cx="914400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/>
              <a:t>0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E9F3A66-ECF3-479D-97AB-73BB8A4D611B}"/>
              </a:ext>
            </a:extLst>
          </p:cNvPr>
          <p:cNvCxnSpPr>
            <a:cxnSpLocks/>
          </p:cNvCxnSpPr>
          <p:nvPr/>
        </p:nvCxnSpPr>
        <p:spPr>
          <a:xfrm>
            <a:off x="2011680" y="2773191"/>
            <a:ext cx="6096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C6B0A62-0290-45FF-B36C-74E62BD01672}"/>
              </a:ext>
            </a:extLst>
          </p:cNvPr>
          <p:cNvCxnSpPr>
            <a:cxnSpLocks/>
          </p:cNvCxnSpPr>
          <p:nvPr/>
        </p:nvCxnSpPr>
        <p:spPr>
          <a:xfrm>
            <a:off x="5059680" y="2773191"/>
            <a:ext cx="609600" cy="810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AD7B0B6-2853-4BD9-BBB2-E077444EAB31}"/>
              </a:ext>
            </a:extLst>
          </p:cNvPr>
          <p:cNvCxnSpPr>
            <a:cxnSpLocks/>
          </p:cNvCxnSpPr>
          <p:nvPr/>
        </p:nvCxnSpPr>
        <p:spPr>
          <a:xfrm>
            <a:off x="3535680" y="2773191"/>
            <a:ext cx="609600" cy="810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31B45C5-532E-468D-A541-7C24827A962D}"/>
              </a:ext>
            </a:extLst>
          </p:cNvPr>
          <p:cNvCxnSpPr>
            <a:cxnSpLocks/>
          </p:cNvCxnSpPr>
          <p:nvPr/>
        </p:nvCxnSpPr>
        <p:spPr>
          <a:xfrm>
            <a:off x="9631680" y="2773191"/>
            <a:ext cx="609600" cy="810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5F92C53-CE11-4B4C-856A-E55089273ADA}"/>
              </a:ext>
            </a:extLst>
          </p:cNvPr>
          <p:cNvCxnSpPr>
            <a:cxnSpLocks/>
          </p:cNvCxnSpPr>
          <p:nvPr/>
        </p:nvCxnSpPr>
        <p:spPr>
          <a:xfrm>
            <a:off x="8107680" y="2773191"/>
            <a:ext cx="609600" cy="810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C925653-ABD4-4011-8083-BE73042A0ECA}"/>
              </a:ext>
            </a:extLst>
          </p:cNvPr>
          <p:cNvCxnSpPr>
            <a:cxnSpLocks/>
          </p:cNvCxnSpPr>
          <p:nvPr/>
        </p:nvCxnSpPr>
        <p:spPr>
          <a:xfrm>
            <a:off x="6583680" y="2773191"/>
            <a:ext cx="609600" cy="810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58D1276-882B-490F-B41F-7D61BC725F3F}"/>
              </a:ext>
            </a:extLst>
          </p:cNvPr>
          <p:cNvCxnSpPr>
            <a:cxnSpLocks/>
          </p:cNvCxnSpPr>
          <p:nvPr/>
        </p:nvCxnSpPr>
        <p:spPr>
          <a:xfrm>
            <a:off x="1554480" y="3234361"/>
            <a:ext cx="0" cy="85279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1DFF739-4076-4B6F-BAB5-88C3C807146F}"/>
              </a:ext>
            </a:extLst>
          </p:cNvPr>
          <p:cNvCxnSpPr>
            <a:cxnSpLocks/>
          </p:cNvCxnSpPr>
          <p:nvPr/>
        </p:nvCxnSpPr>
        <p:spPr>
          <a:xfrm>
            <a:off x="9177722" y="3234361"/>
            <a:ext cx="0" cy="85279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00DBCA6-6507-424C-AECC-A63E6CAAFC04}"/>
              </a:ext>
            </a:extLst>
          </p:cNvPr>
          <p:cNvCxnSpPr>
            <a:cxnSpLocks/>
          </p:cNvCxnSpPr>
          <p:nvPr/>
        </p:nvCxnSpPr>
        <p:spPr>
          <a:xfrm>
            <a:off x="10721178" y="3234361"/>
            <a:ext cx="0" cy="85279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8BC01B6-00E4-44A2-8981-D7EA4D9A1C33}"/>
              </a:ext>
            </a:extLst>
          </p:cNvPr>
          <p:cNvCxnSpPr>
            <a:cxnSpLocks/>
          </p:cNvCxnSpPr>
          <p:nvPr/>
        </p:nvCxnSpPr>
        <p:spPr>
          <a:xfrm>
            <a:off x="7660208" y="3234361"/>
            <a:ext cx="0" cy="85279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2841393-8A9C-44B5-82C1-7B6ADE2F9633}"/>
              </a:ext>
            </a:extLst>
          </p:cNvPr>
          <p:cNvCxnSpPr>
            <a:cxnSpLocks/>
          </p:cNvCxnSpPr>
          <p:nvPr/>
        </p:nvCxnSpPr>
        <p:spPr>
          <a:xfrm>
            <a:off x="6116752" y="3234361"/>
            <a:ext cx="0" cy="85279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8844D89-8B3F-4438-8864-C0EDD5169792}"/>
              </a:ext>
            </a:extLst>
          </p:cNvPr>
          <p:cNvCxnSpPr>
            <a:cxnSpLocks/>
          </p:cNvCxnSpPr>
          <p:nvPr/>
        </p:nvCxnSpPr>
        <p:spPr>
          <a:xfrm>
            <a:off x="4618693" y="3234361"/>
            <a:ext cx="0" cy="85279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94B74C7-2F0A-454A-BF1E-854E8C093827}"/>
              </a:ext>
            </a:extLst>
          </p:cNvPr>
          <p:cNvCxnSpPr>
            <a:cxnSpLocks/>
          </p:cNvCxnSpPr>
          <p:nvPr/>
        </p:nvCxnSpPr>
        <p:spPr>
          <a:xfrm>
            <a:off x="3088208" y="3234361"/>
            <a:ext cx="0" cy="85279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6AB0F4FD-85A4-4A06-84A1-C740AFC08628}"/>
              </a:ext>
            </a:extLst>
          </p:cNvPr>
          <p:cNvSpPr txBox="1"/>
          <p:nvPr/>
        </p:nvSpPr>
        <p:spPr>
          <a:xfrm>
            <a:off x="1614167" y="3337592"/>
            <a:ext cx="609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dirty="0"/>
              <a:t>p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7160D08-17B6-48E6-A66C-4287D9D1DB19}"/>
              </a:ext>
            </a:extLst>
          </p:cNvPr>
          <p:cNvSpPr txBox="1"/>
          <p:nvPr/>
        </p:nvSpPr>
        <p:spPr>
          <a:xfrm>
            <a:off x="4683560" y="3337592"/>
            <a:ext cx="983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dirty="0"/>
              <a:t>1-p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3A75C14-BBC4-4199-B4A9-3B29B4AAB205}"/>
              </a:ext>
            </a:extLst>
          </p:cNvPr>
          <p:cNvSpPr txBox="1"/>
          <p:nvPr/>
        </p:nvSpPr>
        <p:spPr>
          <a:xfrm>
            <a:off x="6101843" y="3337592"/>
            <a:ext cx="609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dirty="0"/>
              <a:t>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4E09BAB-F75F-4898-9ED8-0B7C7F232F24}"/>
              </a:ext>
            </a:extLst>
          </p:cNvPr>
          <p:cNvSpPr txBox="1"/>
          <p:nvPr/>
        </p:nvSpPr>
        <p:spPr>
          <a:xfrm>
            <a:off x="7660208" y="3337592"/>
            <a:ext cx="1276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dirty="0"/>
              <a:t>1-p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A3D35AB-28DE-48B5-B71F-70C52F0DC8DA}"/>
              </a:ext>
            </a:extLst>
          </p:cNvPr>
          <p:cNvSpPr txBox="1"/>
          <p:nvPr/>
        </p:nvSpPr>
        <p:spPr>
          <a:xfrm>
            <a:off x="3096660" y="3337592"/>
            <a:ext cx="1276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dirty="0"/>
              <a:t>p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28C1A9B-092C-4BDB-8294-BEAC8D338690}"/>
              </a:ext>
            </a:extLst>
          </p:cNvPr>
          <p:cNvSpPr txBox="1"/>
          <p:nvPr/>
        </p:nvSpPr>
        <p:spPr>
          <a:xfrm>
            <a:off x="9258163" y="3337592"/>
            <a:ext cx="609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dirty="0"/>
              <a:t>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AC1AF7A-92F6-4157-9C4F-859CD1D0F33E}"/>
              </a:ext>
            </a:extLst>
          </p:cNvPr>
          <p:cNvSpPr txBox="1"/>
          <p:nvPr/>
        </p:nvSpPr>
        <p:spPr>
          <a:xfrm>
            <a:off x="10801618" y="3337592"/>
            <a:ext cx="609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dirty="0"/>
              <a:t>1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9CF96C1-394C-4E9C-91B4-FF8477EFF850}"/>
              </a:ext>
            </a:extLst>
          </p:cNvPr>
          <p:cNvSpPr txBox="1"/>
          <p:nvPr/>
        </p:nvSpPr>
        <p:spPr>
          <a:xfrm>
            <a:off x="2011679" y="2324097"/>
            <a:ext cx="770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/>
              <a:t>phi</a:t>
            </a:r>
            <a:endParaRPr lang="fr-CA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52AA037-AA1F-4876-85AD-982C68DC6596}"/>
              </a:ext>
            </a:extLst>
          </p:cNvPr>
          <p:cNvSpPr txBox="1"/>
          <p:nvPr/>
        </p:nvSpPr>
        <p:spPr>
          <a:xfrm>
            <a:off x="7996780" y="2293654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/>
              <a:t>1-phi</a:t>
            </a:r>
            <a:endParaRPr lang="fr-CA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A1CEB6D-2BF0-4A26-9002-9B5275812CA0}"/>
              </a:ext>
            </a:extLst>
          </p:cNvPr>
          <p:cNvSpPr txBox="1"/>
          <p:nvPr/>
        </p:nvSpPr>
        <p:spPr>
          <a:xfrm>
            <a:off x="5009742" y="2259443"/>
            <a:ext cx="770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/>
              <a:t>phi</a:t>
            </a:r>
            <a:endParaRPr lang="fr-CA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7430AA1-2D12-4749-8D3A-6B6FCE9C820C}"/>
              </a:ext>
            </a:extLst>
          </p:cNvPr>
          <p:cNvSpPr txBox="1"/>
          <p:nvPr/>
        </p:nvSpPr>
        <p:spPr>
          <a:xfrm>
            <a:off x="9723759" y="2374601"/>
            <a:ext cx="770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/>
              <a:t>1</a:t>
            </a:r>
            <a:endParaRPr lang="fr-CA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17E4DD6-C4EC-4896-BD5E-0CC662E15F98}"/>
              </a:ext>
            </a:extLst>
          </p:cNvPr>
          <p:cNvSpPr txBox="1"/>
          <p:nvPr/>
        </p:nvSpPr>
        <p:spPr>
          <a:xfrm>
            <a:off x="6585626" y="2259443"/>
            <a:ext cx="770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/>
              <a:t>phi</a:t>
            </a:r>
            <a:endParaRPr lang="fr-CA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22EC6F-53AD-4E81-BBDD-23A6F3D340B4}"/>
              </a:ext>
            </a:extLst>
          </p:cNvPr>
          <p:cNvSpPr txBox="1"/>
          <p:nvPr/>
        </p:nvSpPr>
        <p:spPr>
          <a:xfrm>
            <a:off x="3474721" y="2307061"/>
            <a:ext cx="770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/>
              <a:t>phi</a:t>
            </a:r>
            <a:endParaRPr lang="fr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368E63-F768-472D-8AFC-3D784F06BB9C}"/>
              </a:ext>
            </a:extLst>
          </p:cNvPr>
          <p:cNvSpPr txBox="1"/>
          <p:nvPr/>
        </p:nvSpPr>
        <p:spPr>
          <a:xfrm>
            <a:off x="195302" y="1792356"/>
            <a:ext cx="10722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/>
              <a:t>Temps:            1			2			   3			     4				5			  6			     7 </a:t>
            </a:r>
          </a:p>
        </p:txBody>
      </p:sp>
    </p:spTree>
    <p:extLst>
      <p:ext uri="{BB962C8B-B14F-4D97-AF65-F5344CB8AC3E}">
        <p14:creationId xmlns:p14="http://schemas.microsoft.com/office/powerpoint/2010/main" val="3538224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942367-33C7-48C0-AD31-6D515EA6E2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42" t="-4744" r="17151" b="4744"/>
          <a:stretch/>
        </p:blipFill>
        <p:spPr>
          <a:xfrm>
            <a:off x="-45683" y="3220278"/>
            <a:ext cx="4381265" cy="36377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4335463" cy="2166730"/>
          </a:xfrm>
        </p:spPr>
        <p:txBody>
          <a:bodyPr>
            <a:noAutofit/>
          </a:bodyPr>
          <a:lstStyle/>
          <a:p>
            <a:pPr algn="ctr"/>
            <a:r>
              <a:rPr lang="fr-CA" sz="6000" dirty="0"/>
              <a:t>Svalbard</a:t>
            </a:r>
          </a:p>
        </p:txBody>
      </p:sp>
      <p:pic>
        <p:nvPicPr>
          <p:cNvPr id="1026" name="Picture 2" descr="https://3.bp.blogspot.com/-dUGBMkiHzeY/V5b4YTax9MI/AAAAAAAAA1g/PgDXK-Aff7IQEin8D-PLPammxYzTZ2PtgCLcB/s1600/5126809-North-pole--Stock-Vector-arctic-map-pole.jpg">
            <a:extLst>
              <a:ext uri="{FF2B5EF4-FFF2-40B4-BE49-F238E27FC236}">
                <a16:creationId xmlns:a16="http://schemas.microsoft.com/office/drawing/2014/main" id="{7C190649-2505-451B-91AF-30DDC0DBE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14" r="24348" b="11942"/>
          <a:stretch/>
        </p:blipFill>
        <p:spPr bwMode="auto">
          <a:xfrm>
            <a:off x="4083878" y="-699"/>
            <a:ext cx="8128000" cy="685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6003AD42-1710-42EB-AA36-7D6274C75D34}"/>
              </a:ext>
            </a:extLst>
          </p:cNvPr>
          <p:cNvSpPr/>
          <p:nvPr/>
        </p:nvSpPr>
        <p:spPr>
          <a:xfrm rot="954091">
            <a:off x="9863044" y="2729706"/>
            <a:ext cx="901700" cy="1325563"/>
          </a:xfrm>
          <a:prstGeom prst="downArrow">
            <a:avLst>
              <a:gd name="adj1" fmla="val 33099"/>
              <a:gd name="adj2" fmla="val 54225"/>
            </a:avLst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8255F4-112D-4840-8C4B-E62D8BB53CD2}"/>
              </a:ext>
            </a:extLst>
          </p:cNvPr>
          <p:cNvSpPr/>
          <p:nvPr/>
        </p:nvSpPr>
        <p:spPr>
          <a:xfrm>
            <a:off x="9892552" y="6176683"/>
            <a:ext cx="421341" cy="156882"/>
          </a:xfrm>
          <a:prstGeom prst="rect">
            <a:avLst/>
          </a:prstGeom>
          <a:solidFill>
            <a:srgbClr val="9DDF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F030DF-C2DD-4C44-854C-D18C08289C43}"/>
              </a:ext>
            </a:extLst>
          </p:cNvPr>
          <p:cNvSpPr/>
          <p:nvPr/>
        </p:nvSpPr>
        <p:spPr>
          <a:xfrm>
            <a:off x="10318375" y="6218181"/>
            <a:ext cx="246531" cy="155103"/>
          </a:xfrm>
          <a:prstGeom prst="rect">
            <a:avLst/>
          </a:prstGeom>
          <a:solidFill>
            <a:srgbClr val="A3D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14E8C6-8043-456D-B3CD-E28EB1B3F50A}"/>
              </a:ext>
            </a:extLst>
          </p:cNvPr>
          <p:cNvSpPr txBox="1"/>
          <p:nvPr/>
        </p:nvSpPr>
        <p:spPr>
          <a:xfrm>
            <a:off x="9338415" y="5932439"/>
            <a:ext cx="1950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b="1" dirty="0" err="1">
                <a:solidFill>
                  <a:srgbClr val="FAB422"/>
                </a:solidFill>
              </a:rPr>
              <a:t>Norway</a:t>
            </a:r>
            <a:endParaRPr lang="fr-CA" b="1" dirty="0">
              <a:solidFill>
                <a:srgbClr val="FAB4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57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8680" y="-147063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Le Svalbard Reindeer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GB" dirty="0"/>
              <a:t>± 16 % de la  population 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marquée</a:t>
            </a:r>
            <a:endParaRPr lang="en-GB" dirty="0"/>
          </a:p>
          <a:p>
            <a:pPr lvl="1"/>
            <a:r>
              <a:rPr lang="en-GB" dirty="0"/>
              <a:t>Recapture = ± 54 % </a:t>
            </a:r>
          </a:p>
          <a:p>
            <a:r>
              <a:rPr lang="en-GB" dirty="0" err="1"/>
              <a:t>depuis</a:t>
            </a:r>
            <a:r>
              <a:rPr lang="en-GB" dirty="0"/>
              <a:t> 1995 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0009" y="1944609"/>
            <a:ext cx="5085522" cy="42652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B10C6B-376B-4A02-9CFE-24F02DC81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" y="3377952"/>
            <a:ext cx="3873610" cy="289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615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, sky, snow, mountain&#10;&#10;Description automatically generated">
            <a:extLst>
              <a:ext uri="{FF2B5EF4-FFF2-40B4-BE49-F238E27FC236}">
                <a16:creationId xmlns:a16="http://schemas.microsoft.com/office/drawing/2014/main" id="{D77812C6-1A45-4158-87A4-727B61296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33603"/>
            <a:ext cx="4417145" cy="29319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26612B-CCC3-480F-82E5-D8F3C1583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Exemple</a:t>
            </a:r>
          </a:p>
        </p:txBody>
      </p:sp>
      <p:pic>
        <p:nvPicPr>
          <p:cNvPr id="7" name="Picture 6" descr="A picture containing snow, outdoor, nature&#10;&#10;Description automatically generated">
            <a:extLst>
              <a:ext uri="{FF2B5EF4-FFF2-40B4-BE49-F238E27FC236}">
                <a16:creationId xmlns:a16="http://schemas.microsoft.com/office/drawing/2014/main" id="{C18D7D79-AC62-4414-937F-63F1BDDB40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103" y="2468612"/>
            <a:ext cx="4417145" cy="2932984"/>
          </a:xfrm>
          <a:prstGeom prst="rect">
            <a:avLst/>
          </a:prstGeom>
        </p:spPr>
      </p:pic>
      <p:pic>
        <p:nvPicPr>
          <p:cNvPr id="9" name="Picture 8" descr="A picture containing outdoor, person, mammal, snow&#10;&#10;Description automatically generated">
            <a:extLst>
              <a:ext uri="{FF2B5EF4-FFF2-40B4-BE49-F238E27FC236}">
                <a16:creationId xmlns:a16="http://schemas.microsoft.com/office/drawing/2014/main" id="{335C9A95-61C1-49C1-BDF8-275094316F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006" y="2704688"/>
            <a:ext cx="3909222" cy="2931917"/>
          </a:xfrm>
          <a:prstGeom prst="rect">
            <a:avLst/>
          </a:prstGeom>
        </p:spPr>
      </p:pic>
      <p:pic>
        <p:nvPicPr>
          <p:cNvPr id="11" name="Picture 10" descr="A dog standing in the snow&#10;&#10;Description automatically generated with low confidence">
            <a:extLst>
              <a:ext uri="{FF2B5EF4-FFF2-40B4-BE49-F238E27FC236}">
                <a16:creationId xmlns:a16="http://schemas.microsoft.com/office/drawing/2014/main" id="{333D84C9-08A4-4F7A-B2E2-DE39944154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0986" y="2939698"/>
            <a:ext cx="4423814" cy="293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C73B7-EE4A-46F8-8A63-990D0CE0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plus simple modèle CJS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191C6-9480-4B77-A419-699CAF198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fr-CA" dirty="0">
                <a:latin typeface="Consolas" panose="020B0609020204030204" pitchFamily="49" charset="0"/>
              </a:rPr>
              <a:t>CJS_cc &lt;- </a:t>
            </a:r>
            <a:r>
              <a:rPr lang="fr-CA" dirty="0" err="1">
                <a:latin typeface="Consolas" panose="020B0609020204030204" pitchFamily="49" charset="0"/>
              </a:rPr>
              <a:t>nimbleCode</a:t>
            </a:r>
            <a:r>
              <a:rPr lang="fr-CA" dirty="0">
                <a:latin typeface="Consolas" panose="020B0609020204030204" pitchFamily="49" charset="0"/>
              </a:rPr>
              <a:t>({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  <a:t>phi ~ </a:t>
            </a:r>
            <a:r>
              <a:rPr lang="fr-CA" dirty="0" err="1">
                <a:solidFill>
                  <a:srgbClr val="00B050"/>
                </a:solidFill>
                <a:latin typeface="Consolas" panose="020B0609020204030204" pitchFamily="49" charset="0"/>
              </a:rPr>
              <a:t>dunif</a:t>
            </a:r>
            <a: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  <a:t>(0, 1)</a:t>
            </a:r>
            <a:b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  <a:t>p ~ </a:t>
            </a:r>
            <a:r>
              <a:rPr lang="fr-CA" dirty="0" err="1">
                <a:solidFill>
                  <a:srgbClr val="00B050"/>
                </a:solidFill>
                <a:latin typeface="Consolas" panose="020B0609020204030204" pitchFamily="49" charset="0"/>
              </a:rPr>
              <a:t>dunif</a:t>
            </a:r>
            <a: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  <a:t>(0, 1)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solidFill>
                  <a:schemeClr val="accent6"/>
                </a:solidFill>
                <a:latin typeface="Consolas" panose="020B0609020204030204" pitchFamily="49" charset="0"/>
              </a:rPr>
              <a:t># </a:t>
            </a:r>
            <a:r>
              <a:rPr lang="fr-CA" dirty="0" err="1">
                <a:solidFill>
                  <a:schemeClr val="accent6"/>
                </a:solidFill>
                <a:latin typeface="Consolas" panose="020B0609020204030204" pitchFamily="49" charset="0"/>
              </a:rPr>
              <a:t>Likelihood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for (i in 1:nind){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>
                <a:solidFill>
                  <a:srgbClr val="7030A0"/>
                </a:solidFill>
                <a:latin typeface="Consolas" panose="020B0609020204030204" pitchFamily="49" charset="0"/>
              </a:rPr>
              <a:t>z[</a:t>
            </a:r>
            <a:r>
              <a:rPr lang="fr-CA" dirty="0" err="1">
                <a:solidFill>
                  <a:srgbClr val="7030A0"/>
                </a:solidFill>
                <a:latin typeface="Consolas" panose="020B0609020204030204" pitchFamily="49" charset="0"/>
              </a:rPr>
              <a:t>i,f</a:t>
            </a:r>
            <a:r>
              <a:rPr lang="fr-CA" dirty="0">
                <a:solidFill>
                  <a:srgbClr val="7030A0"/>
                </a:solidFill>
                <a:latin typeface="Consolas" panose="020B0609020204030204" pitchFamily="49" charset="0"/>
              </a:rPr>
              <a:t>[i]] &lt;- 1 </a:t>
            </a:r>
            <a:r>
              <a:rPr lang="fr-CA" dirty="0">
                <a:solidFill>
                  <a:schemeClr val="accent6"/>
                </a:solidFill>
                <a:latin typeface="Consolas" panose="020B0609020204030204" pitchFamily="49" charset="0"/>
              </a:rPr>
              <a:t># </a:t>
            </a:r>
            <a:r>
              <a:rPr lang="fr-CA" dirty="0" err="1">
                <a:solidFill>
                  <a:schemeClr val="accent6"/>
                </a:solidFill>
                <a:latin typeface="Consolas" panose="020B0609020204030204" pitchFamily="49" charset="0"/>
              </a:rPr>
              <a:t>Define</a:t>
            </a:r>
            <a:r>
              <a:rPr lang="fr-CA" dirty="0">
                <a:solidFill>
                  <a:schemeClr val="accent6"/>
                </a:solidFill>
                <a:latin typeface="Consolas" panose="020B0609020204030204" pitchFamily="49" charset="0"/>
              </a:rPr>
              <a:t> latent state at first capture</a:t>
            </a:r>
            <a:b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    for (t in (f[i]+1):</a:t>
            </a:r>
            <a:r>
              <a:rPr lang="fr-CA" dirty="0" err="1">
                <a:latin typeface="Consolas" panose="020B0609020204030204" pitchFamily="49" charset="0"/>
              </a:rPr>
              <a:t>n.occasions</a:t>
            </a:r>
            <a:r>
              <a:rPr lang="fr-CA" dirty="0">
                <a:latin typeface="Consolas" panose="020B0609020204030204" pitchFamily="49" charset="0"/>
              </a:rPr>
              <a:t>){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        </a:t>
            </a:r>
            <a:r>
              <a:rPr lang="fr-CA" dirty="0">
                <a:solidFill>
                  <a:srgbClr val="0070C0"/>
                </a:solidFill>
                <a:latin typeface="Consolas" panose="020B0609020204030204" pitchFamily="49" charset="0"/>
              </a:rPr>
              <a:t># State process</a:t>
            </a:r>
            <a:br>
              <a:rPr lang="fr-CA" dirty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fr-CA" dirty="0">
                <a:solidFill>
                  <a:srgbClr val="0070C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70C0"/>
                </a:solidFill>
                <a:latin typeface="Consolas" panose="020B0609020204030204" pitchFamily="49" charset="0"/>
              </a:rPr>
              <a:t>mu1[i,t] &lt;- phi * z[i,t-1]</a:t>
            </a:r>
            <a:endParaRPr lang="fr-CA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solidFill>
                  <a:srgbClr val="0070C0"/>
                </a:solidFill>
                <a:latin typeface="Consolas" panose="020B0609020204030204" pitchFamily="49" charset="0"/>
              </a:rPr>
              <a:t>        </a:t>
            </a:r>
            <a:r>
              <a:rPr lang="pl-PL" dirty="0">
                <a:solidFill>
                  <a:srgbClr val="0070C0"/>
                </a:solidFill>
                <a:latin typeface="Consolas" panose="020B0609020204030204" pitchFamily="49" charset="0"/>
              </a:rPr>
              <a:t>z[i,t] ~ dbern(</a:t>
            </a:r>
            <a:r>
              <a:rPr lang="en-GB" dirty="0">
                <a:solidFill>
                  <a:srgbClr val="0070C0"/>
                </a:solidFill>
                <a:latin typeface="Consolas" panose="020B0609020204030204" pitchFamily="49" charset="0"/>
              </a:rPr>
              <a:t>mu1</a:t>
            </a:r>
            <a:r>
              <a:rPr lang="pl-PL" dirty="0">
                <a:solidFill>
                  <a:srgbClr val="0070C0"/>
                </a:solidFill>
                <a:latin typeface="Consolas" panose="020B0609020204030204" pitchFamily="49" charset="0"/>
              </a:rPr>
              <a:t>[i,t])</a:t>
            </a:r>
            <a:endParaRPr lang="en-GB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solidFill>
                  <a:schemeClr val="accent6"/>
                </a:solidFill>
                <a:latin typeface="Consolas" panose="020B0609020204030204" pitchFamily="49" charset="0"/>
              </a:rPr>
              <a:t>       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 # Observation process</a:t>
            </a:r>
            <a:b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  	mu2[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] &lt;- p * z[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]</a:t>
            </a:r>
            <a:b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        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obs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[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] ~ 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dbern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(mu2[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} #t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} #i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4" name="Callout: Left Arrow 3">
            <a:extLst>
              <a:ext uri="{FF2B5EF4-FFF2-40B4-BE49-F238E27FC236}">
                <a16:creationId xmlns:a16="http://schemas.microsoft.com/office/drawing/2014/main" id="{32450621-C976-470E-90A5-A79233504491}"/>
              </a:ext>
            </a:extLst>
          </p:cNvPr>
          <p:cNvSpPr/>
          <p:nvPr/>
        </p:nvSpPr>
        <p:spPr>
          <a:xfrm>
            <a:off x="3508515" y="1845734"/>
            <a:ext cx="2773016" cy="1113183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15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 err="1"/>
              <a:t>Priors</a:t>
            </a:r>
            <a:endParaRPr lang="fr-CA" b="1" dirty="0"/>
          </a:p>
          <a:p>
            <a:pPr algn="ctr"/>
            <a:r>
              <a:rPr lang="fr-CA" dirty="0"/>
              <a:t>Pourquoi uniforme entre 0 et 1 ?</a:t>
            </a:r>
          </a:p>
        </p:txBody>
      </p:sp>
      <p:sp>
        <p:nvSpPr>
          <p:cNvPr id="5" name="Callout: Left Arrow 4">
            <a:extLst>
              <a:ext uri="{FF2B5EF4-FFF2-40B4-BE49-F238E27FC236}">
                <a16:creationId xmlns:a16="http://schemas.microsoft.com/office/drawing/2014/main" id="{DE8E1347-2471-4CA8-AC85-A95226C6CAE2}"/>
              </a:ext>
            </a:extLst>
          </p:cNvPr>
          <p:cNvSpPr/>
          <p:nvPr/>
        </p:nvSpPr>
        <p:spPr>
          <a:xfrm>
            <a:off x="7706141" y="2644178"/>
            <a:ext cx="3047998" cy="1113183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15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/>
              <a:t>CJS</a:t>
            </a:r>
          </a:p>
          <a:p>
            <a:pPr algn="ctr"/>
            <a:r>
              <a:rPr lang="fr-CA" dirty="0"/>
              <a:t>Toujours conditionnelle à la première capture</a:t>
            </a:r>
          </a:p>
        </p:txBody>
      </p:sp>
      <p:sp>
        <p:nvSpPr>
          <p:cNvPr id="6" name="Callout: Left Arrow 5">
            <a:extLst>
              <a:ext uri="{FF2B5EF4-FFF2-40B4-BE49-F238E27FC236}">
                <a16:creationId xmlns:a16="http://schemas.microsoft.com/office/drawing/2014/main" id="{AF412688-223B-4CD6-8EB2-460CF2430D01}"/>
              </a:ext>
            </a:extLst>
          </p:cNvPr>
          <p:cNvSpPr/>
          <p:nvPr/>
        </p:nvSpPr>
        <p:spPr>
          <a:xfrm>
            <a:off x="6119191" y="3232880"/>
            <a:ext cx="2773016" cy="841883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15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/>
              <a:t>Loop</a:t>
            </a:r>
          </a:p>
          <a:p>
            <a:pPr algn="ctr"/>
            <a:r>
              <a:rPr lang="fr-CA" dirty="0"/>
              <a:t>Pour toutes les autres occasions</a:t>
            </a:r>
          </a:p>
        </p:txBody>
      </p:sp>
    </p:spTree>
    <p:extLst>
      <p:ext uri="{BB962C8B-B14F-4D97-AF65-F5344CB8AC3E}">
        <p14:creationId xmlns:p14="http://schemas.microsoft.com/office/powerpoint/2010/main" val="1314364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F734EC6-7109-4E33-948C-DAB661670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Theorème</a:t>
            </a:r>
            <a:r>
              <a:rPr lang="fr-CA" dirty="0"/>
              <a:t> de Bayes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2FE95E-0668-4E52-BAC7-3BB69B973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1513" y="2906051"/>
            <a:ext cx="7608975" cy="1072564"/>
          </a:xfrm>
        </p:spPr>
        <p:txBody>
          <a:bodyPr>
            <a:normAutofit/>
          </a:bodyPr>
          <a:lstStyle/>
          <a:p>
            <a:pPr algn="ctr"/>
            <a:r>
              <a:rPr lang="fr-CA" sz="3200" b="0" i="0" u="none" strike="noStrike" baseline="0" dirty="0">
                <a:solidFill>
                  <a:srgbClr val="000091"/>
                </a:solidFill>
                <a:latin typeface="Calibri" panose="020F0502020204030204" pitchFamily="34" charset="0"/>
              </a:rPr>
              <a:t>p(</a:t>
            </a:r>
            <a:r>
              <a:rPr lang="fr-CA" sz="3200" b="0" i="0" u="none" strike="noStrike" baseline="0" dirty="0" err="1">
                <a:solidFill>
                  <a:srgbClr val="000091"/>
                </a:solidFill>
                <a:latin typeface="Calibri" panose="020F0502020204030204" pitchFamily="34" charset="0"/>
              </a:rPr>
              <a:t>Model|Data</a:t>
            </a:r>
            <a:r>
              <a:rPr lang="fr-CA" sz="3200" b="0" i="0" u="none" strike="noStrike" baseline="0" dirty="0">
                <a:solidFill>
                  <a:srgbClr val="000091"/>
                </a:solidFill>
                <a:latin typeface="Calibri" panose="020F0502020204030204" pitchFamily="34" charset="0"/>
              </a:rPr>
              <a:t>) =  </a:t>
            </a:r>
            <a:r>
              <a:rPr lang="fr-CA" sz="3200" b="0" i="0" u="sng" strike="noStrike" baseline="0" dirty="0">
                <a:solidFill>
                  <a:srgbClr val="000091"/>
                </a:solidFill>
                <a:latin typeface="Calibri" panose="020F0502020204030204" pitchFamily="34" charset="0"/>
              </a:rPr>
              <a:t>p(</a:t>
            </a:r>
            <a:r>
              <a:rPr lang="fr-CA" sz="3200" b="0" i="0" u="sng" strike="noStrike" baseline="0" dirty="0" err="1">
                <a:solidFill>
                  <a:srgbClr val="000091"/>
                </a:solidFill>
                <a:latin typeface="Calibri" panose="020F0502020204030204" pitchFamily="34" charset="0"/>
              </a:rPr>
              <a:t>Data|Model</a:t>
            </a:r>
            <a:r>
              <a:rPr lang="fr-CA" sz="3200" b="0" i="0" u="sng" strike="noStrike" baseline="0" dirty="0">
                <a:solidFill>
                  <a:srgbClr val="000091"/>
                </a:solidFill>
                <a:latin typeface="Calibri" panose="020F0502020204030204" pitchFamily="34" charset="0"/>
              </a:rPr>
              <a:t>) * p(Model)</a:t>
            </a:r>
            <a:br>
              <a:rPr lang="fr-CA" sz="3200" b="0" i="0" u="sng" strike="noStrike" baseline="0" dirty="0">
                <a:solidFill>
                  <a:srgbClr val="000091"/>
                </a:solidFill>
                <a:latin typeface="Calibri" panose="020F0502020204030204" pitchFamily="34" charset="0"/>
              </a:rPr>
            </a:br>
            <a:r>
              <a:rPr lang="fr-CA" sz="3200" b="0" i="0" u="none" strike="noStrike" baseline="0" dirty="0">
                <a:solidFill>
                  <a:srgbClr val="000091"/>
                </a:solidFill>
                <a:latin typeface="Calibri" panose="020F0502020204030204" pitchFamily="34" charset="0"/>
              </a:rPr>
              <a:t>                                  p(Data)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6A8BC70-497C-4FFC-9ABC-451E6DB06204}"/>
              </a:ext>
            </a:extLst>
          </p:cNvPr>
          <p:cNvSpPr/>
          <p:nvPr/>
        </p:nvSpPr>
        <p:spPr>
          <a:xfrm rot="5400000">
            <a:off x="3599233" y="2529193"/>
            <a:ext cx="301556" cy="242218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C7302CE7-88C4-4E98-B41F-268F331FB8E9}"/>
              </a:ext>
            </a:extLst>
          </p:cNvPr>
          <p:cNvSpPr/>
          <p:nvPr/>
        </p:nvSpPr>
        <p:spPr>
          <a:xfrm rot="16200000">
            <a:off x="6494833" y="1534454"/>
            <a:ext cx="301556" cy="242218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F609983C-483B-4039-9739-112DCFDE5284}"/>
              </a:ext>
            </a:extLst>
          </p:cNvPr>
          <p:cNvSpPr/>
          <p:nvPr/>
        </p:nvSpPr>
        <p:spPr>
          <a:xfrm rot="16200000">
            <a:off x="8882975" y="2061366"/>
            <a:ext cx="311282" cy="137808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096ABCFE-B47F-4980-8757-B95500F9E089}"/>
              </a:ext>
            </a:extLst>
          </p:cNvPr>
          <p:cNvSpPr/>
          <p:nvPr/>
        </p:nvSpPr>
        <p:spPr>
          <a:xfrm rot="5400000">
            <a:off x="7490297" y="3419389"/>
            <a:ext cx="301558" cy="115759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880807-BF30-4F62-B7AD-5CC7F6C06CE3}"/>
              </a:ext>
            </a:extLst>
          </p:cNvPr>
          <p:cNvSpPr txBox="1"/>
          <p:nvPr/>
        </p:nvSpPr>
        <p:spPr>
          <a:xfrm>
            <a:off x="6167010" y="2127578"/>
            <a:ext cx="9925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/>
              <a:t>Prior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1D143-ED41-4866-A140-1DDE2F773F39}"/>
              </a:ext>
            </a:extLst>
          </p:cNvPr>
          <p:cNvSpPr txBox="1"/>
          <p:nvPr/>
        </p:nvSpPr>
        <p:spPr>
          <a:xfrm>
            <a:off x="8051198" y="1977420"/>
            <a:ext cx="18834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 err="1"/>
              <a:t>Likelihood</a:t>
            </a:r>
            <a:endParaRPr lang="fr-CA" sz="3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43DE04-BC02-4130-9DF8-80F8877AE122}"/>
              </a:ext>
            </a:extLst>
          </p:cNvPr>
          <p:cNvSpPr txBox="1"/>
          <p:nvPr/>
        </p:nvSpPr>
        <p:spPr>
          <a:xfrm>
            <a:off x="1758504" y="3783862"/>
            <a:ext cx="398301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3200" dirty="0"/>
              <a:t>Postérieur</a:t>
            </a:r>
          </a:p>
          <a:p>
            <a:pPr algn="ctr"/>
            <a:r>
              <a:rPr lang="fr-CA" sz="3200" dirty="0"/>
              <a:t>(Ce qui nous intéresse)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765F47-4185-42D2-BFE1-26149610312D}"/>
              </a:ext>
            </a:extLst>
          </p:cNvPr>
          <p:cNvSpPr txBox="1"/>
          <p:nvPr/>
        </p:nvSpPr>
        <p:spPr>
          <a:xfrm>
            <a:off x="5541687" y="4148964"/>
            <a:ext cx="419877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3200" dirty="0"/>
              <a:t>Probabilité des données</a:t>
            </a:r>
          </a:p>
          <a:p>
            <a:pPr algn="ctr"/>
            <a:r>
              <a:rPr lang="fr-CA" sz="3200" dirty="0"/>
              <a:t>(constante, ignoré)</a:t>
            </a:r>
          </a:p>
        </p:txBody>
      </p:sp>
    </p:spTree>
    <p:extLst>
      <p:ext uri="{BB962C8B-B14F-4D97-AF65-F5344CB8AC3E}">
        <p14:creationId xmlns:p14="http://schemas.microsoft.com/office/powerpoint/2010/main" val="36328140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C73B7-EE4A-46F8-8A63-990D0CE0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plus simple modèle CJS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191C6-9480-4B77-A419-699CAF198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fr-CA" dirty="0">
                <a:latin typeface="Consolas" panose="020B0609020204030204" pitchFamily="49" charset="0"/>
              </a:rPr>
              <a:t>CJS_cc &lt;- </a:t>
            </a:r>
            <a:r>
              <a:rPr lang="fr-CA" dirty="0" err="1">
                <a:latin typeface="Consolas" panose="020B0609020204030204" pitchFamily="49" charset="0"/>
              </a:rPr>
              <a:t>nimbleCode</a:t>
            </a:r>
            <a:r>
              <a:rPr lang="fr-CA" dirty="0">
                <a:latin typeface="Consolas" panose="020B0609020204030204" pitchFamily="49" charset="0"/>
              </a:rPr>
              <a:t>({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  <a:t>phi ~ </a:t>
            </a:r>
            <a:r>
              <a:rPr lang="fr-CA" dirty="0" err="1">
                <a:solidFill>
                  <a:srgbClr val="00B050"/>
                </a:solidFill>
                <a:latin typeface="Consolas" panose="020B0609020204030204" pitchFamily="49" charset="0"/>
              </a:rPr>
              <a:t>dunif</a:t>
            </a:r>
            <a: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  <a:t>(0, 1)</a:t>
            </a:r>
            <a:b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  <a:t>p ~ </a:t>
            </a:r>
            <a:r>
              <a:rPr lang="fr-CA" dirty="0" err="1">
                <a:solidFill>
                  <a:srgbClr val="00B050"/>
                </a:solidFill>
                <a:latin typeface="Consolas" panose="020B0609020204030204" pitchFamily="49" charset="0"/>
              </a:rPr>
              <a:t>dunif</a:t>
            </a:r>
            <a:r>
              <a:rPr lang="fr-CA" dirty="0">
                <a:solidFill>
                  <a:srgbClr val="00B050"/>
                </a:solidFill>
                <a:latin typeface="Consolas" panose="020B0609020204030204" pitchFamily="49" charset="0"/>
              </a:rPr>
              <a:t>(0, 1)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solidFill>
                  <a:schemeClr val="accent6"/>
                </a:solidFill>
                <a:latin typeface="Consolas" panose="020B0609020204030204" pitchFamily="49" charset="0"/>
              </a:rPr>
              <a:t># </a:t>
            </a:r>
            <a:r>
              <a:rPr lang="fr-CA" dirty="0" err="1">
                <a:solidFill>
                  <a:schemeClr val="accent6"/>
                </a:solidFill>
                <a:latin typeface="Consolas" panose="020B0609020204030204" pitchFamily="49" charset="0"/>
              </a:rPr>
              <a:t>Likelihood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for (i in 1:nind){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>
                <a:solidFill>
                  <a:srgbClr val="7030A0"/>
                </a:solidFill>
                <a:latin typeface="Consolas" panose="020B0609020204030204" pitchFamily="49" charset="0"/>
              </a:rPr>
              <a:t>z[</a:t>
            </a:r>
            <a:r>
              <a:rPr lang="fr-CA" dirty="0" err="1">
                <a:solidFill>
                  <a:srgbClr val="7030A0"/>
                </a:solidFill>
                <a:latin typeface="Consolas" panose="020B0609020204030204" pitchFamily="49" charset="0"/>
              </a:rPr>
              <a:t>i,f</a:t>
            </a:r>
            <a:r>
              <a:rPr lang="fr-CA" dirty="0">
                <a:solidFill>
                  <a:srgbClr val="7030A0"/>
                </a:solidFill>
                <a:latin typeface="Consolas" panose="020B0609020204030204" pitchFamily="49" charset="0"/>
              </a:rPr>
              <a:t>[i]] &lt;- 1 </a:t>
            </a:r>
            <a:r>
              <a:rPr lang="fr-CA" dirty="0">
                <a:solidFill>
                  <a:schemeClr val="accent6"/>
                </a:solidFill>
                <a:latin typeface="Consolas" panose="020B0609020204030204" pitchFamily="49" charset="0"/>
              </a:rPr>
              <a:t># </a:t>
            </a:r>
            <a:r>
              <a:rPr lang="fr-CA" dirty="0" err="1">
                <a:solidFill>
                  <a:schemeClr val="accent6"/>
                </a:solidFill>
                <a:latin typeface="Consolas" panose="020B0609020204030204" pitchFamily="49" charset="0"/>
              </a:rPr>
              <a:t>Define</a:t>
            </a:r>
            <a:r>
              <a:rPr lang="fr-CA" dirty="0">
                <a:solidFill>
                  <a:schemeClr val="accent6"/>
                </a:solidFill>
                <a:latin typeface="Consolas" panose="020B0609020204030204" pitchFamily="49" charset="0"/>
              </a:rPr>
              <a:t> latent state at first capture</a:t>
            </a:r>
            <a:b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    for (t in (f[i]+1):</a:t>
            </a:r>
            <a:r>
              <a:rPr lang="fr-CA" dirty="0" err="1">
                <a:latin typeface="Consolas" panose="020B0609020204030204" pitchFamily="49" charset="0"/>
              </a:rPr>
              <a:t>n.occasions</a:t>
            </a:r>
            <a:r>
              <a:rPr lang="fr-CA" dirty="0">
                <a:latin typeface="Consolas" panose="020B0609020204030204" pitchFamily="49" charset="0"/>
              </a:rPr>
              <a:t>){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        </a:t>
            </a:r>
            <a:r>
              <a:rPr lang="fr-CA" dirty="0">
                <a:solidFill>
                  <a:srgbClr val="0070C0"/>
                </a:solidFill>
                <a:latin typeface="Consolas" panose="020B0609020204030204" pitchFamily="49" charset="0"/>
              </a:rPr>
              <a:t># State process</a:t>
            </a:r>
            <a:br>
              <a:rPr lang="fr-CA" dirty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fr-CA" dirty="0">
                <a:solidFill>
                  <a:srgbClr val="0070C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70C0"/>
                </a:solidFill>
                <a:latin typeface="Consolas" panose="020B0609020204030204" pitchFamily="49" charset="0"/>
              </a:rPr>
              <a:t>mu1[i,t] &lt;- phi * z[i,t-1]</a:t>
            </a:r>
            <a:endParaRPr lang="fr-CA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solidFill>
                  <a:srgbClr val="0070C0"/>
                </a:solidFill>
                <a:latin typeface="Consolas" panose="020B0609020204030204" pitchFamily="49" charset="0"/>
              </a:rPr>
              <a:t>        </a:t>
            </a:r>
            <a:r>
              <a:rPr lang="pl-PL" dirty="0">
                <a:solidFill>
                  <a:srgbClr val="0070C0"/>
                </a:solidFill>
                <a:latin typeface="Consolas" panose="020B0609020204030204" pitchFamily="49" charset="0"/>
              </a:rPr>
              <a:t>z[i,t] ~ dbern(</a:t>
            </a:r>
            <a:r>
              <a:rPr lang="en-GB" dirty="0">
                <a:solidFill>
                  <a:srgbClr val="0070C0"/>
                </a:solidFill>
                <a:latin typeface="Consolas" panose="020B0609020204030204" pitchFamily="49" charset="0"/>
              </a:rPr>
              <a:t>mu1</a:t>
            </a:r>
            <a:r>
              <a:rPr lang="pl-PL" dirty="0">
                <a:solidFill>
                  <a:srgbClr val="0070C0"/>
                </a:solidFill>
                <a:latin typeface="Consolas" panose="020B0609020204030204" pitchFamily="49" charset="0"/>
              </a:rPr>
              <a:t>[i,t])</a:t>
            </a:r>
            <a:endParaRPr lang="en-GB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solidFill>
                  <a:schemeClr val="accent6"/>
                </a:solidFill>
                <a:latin typeface="Consolas" panose="020B0609020204030204" pitchFamily="49" charset="0"/>
              </a:rPr>
              <a:t>       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 # Observation process</a:t>
            </a:r>
            <a:b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  	mu2[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] &lt;- p * z[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]</a:t>
            </a:r>
            <a:b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        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obs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[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] ~ 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dbern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(mu2[</a:t>
            </a:r>
            <a:r>
              <a:rPr lang="fr-CA" dirty="0" err="1">
                <a:solidFill>
                  <a:schemeClr val="accent1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1"/>
                </a:solidFill>
                <a:latin typeface="Consolas" panose="020B0609020204030204" pitchFamily="49" charset="0"/>
              </a:rPr>
              <a:t>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} #t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} #i</a:t>
            </a:r>
            <a:br>
              <a:rPr lang="fr-CA" dirty="0">
                <a:latin typeface="Consolas" panose="020B0609020204030204" pitchFamily="49" charset="0"/>
              </a:rPr>
            </a:br>
            <a:r>
              <a:rPr lang="fr-CA" dirty="0"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4" name="Callout: Left Arrow 3">
            <a:extLst>
              <a:ext uri="{FF2B5EF4-FFF2-40B4-BE49-F238E27FC236}">
                <a16:creationId xmlns:a16="http://schemas.microsoft.com/office/drawing/2014/main" id="{32450621-C976-470E-90A5-A79233504491}"/>
              </a:ext>
            </a:extLst>
          </p:cNvPr>
          <p:cNvSpPr/>
          <p:nvPr/>
        </p:nvSpPr>
        <p:spPr>
          <a:xfrm>
            <a:off x="3508515" y="1845734"/>
            <a:ext cx="2773016" cy="1113183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15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 err="1"/>
              <a:t>Priors</a:t>
            </a:r>
            <a:endParaRPr lang="fr-CA" b="1" dirty="0"/>
          </a:p>
          <a:p>
            <a:pPr algn="ctr"/>
            <a:r>
              <a:rPr lang="fr-CA" dirty="0"/>
              <a:t>Pourquoi uniforme entre 0 et 1 ?</a:t>
            </a:r>
          </a:p>
        </p:txBody>
      </p:sp>
      <p:sp>
        <p:nvSpPr>
          <p:cNvPr id="5" name="Callout: Left Arrow 4">
            <a:extLst>
              <a:ext uri="{FF2B5EF4-FFF2-40B4-BE49-F238E27FC236}">
                <a16:creationId xmlns:a16="http://schemas.microsoft.com/office/drawing/2014/main" id="{DE8E1347-2471-4CA8-AC85-A95226C6CAE2}"/>
              </a:ext>
            </a:extLst>
          </p:cNvPr>
          <p:cNvSpPr/>
          <p:nvPr/>
        </p:nvSpPr>
        <p:spPr>
          <a:xfrm>
            <a:off x="7706141" y="2644178"/>
            <a:ext cx="3047998" cy="1113183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15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/>
              <a:t>CJS</a:t>
            </a:r>
          </a:p>
          <a:p>
            <a:pPr algn="ctr"/>
            <a:r>
              <a:rPr lang="fr-CA" dirty="0"/>
              <a:t>Toujours conditionnelle à la première capture</a:t>
            </a:r>
          </a:p>
        </p:txBody>
      </p:sp>
      <p:sp>
        <p:nvSpPr>
          <p:cNvPr id="6" name="Callout: Left Arrow 5">
            <a:extLst>
              <a:ext uri="{FF2B5EF4-FFF2-40B4-BE49-F238E27FC236}">
                <a16:creationId xmlns:a16="http://schemas.microsoft.com/office/drawing/2014/main" id="{AF412688-223B-4CD6-8EB2-460CF2430D01}"/>
              </a:ext>
            </a:extLst>
          </p:cNvPr>
          <p:cNvSpPr/>
          <p:nvPr/>
        </p:nvSpPr>
        <p:spPr>
          <a:xfrm>
            <a:off x="6119191" y="3232880"/>
            <a:ext cx="2773016" cy="841883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15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/>
              <a:t>Loop</a:t>
            </a:r>
          </a:p>
          <a:p>
            <a:pPr algn="ctr"/>
            <a:r>
              <a:rPr lang="fr-CA" dirty="0"/>
              <a:t>Pour toutes les autres occasions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9F144F9-7119-4F61-957A-47365BA98CAA}"/>
              </a:ext>
            </a:extLst>
          </p:cNvPr>
          <p:cNvSpPr/>
          <p:nvPr/>
        </p:nvSpPr>
        <p:spPr>
          <a:xfrm>
            <a:off x="6119191" y="2267669"/>
            <a:ext cx="5059680" cy="3179490"/>
          </a:xfrm>
          <a:prstGeom prst="roundRect">
            <a:avLst/>
          </a:prstGeom>
          <a:solidFill>
            <a:srgbClr val="FFFFFF">
              <a:alpha val="85098"/>
            </a:srgbClr>
          </a:solidFill>
          <a:ln w="762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0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>
                <a:solidFill>
                  <a:srgbClr val="0070C0"/>
                </a:solidFill>
                <a:latin typeface="Consolas" panose="020B0609020204030204" pitchFamily="49" charset="0"/>
              </a:rPr>
              <a:t>z[i,t] ~ dbern(phi * z[i,t-1])</a:t>
            </a:r>
            <a:endParaRPr lang="en-GB" sz="20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algn="ctr"/>
            <a:endParaRPr lang="en-GB" sz="20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algn="ctr"/>
            <a:r>
              <a:rPr lang="fr-CA" sz="2000" dirty="0">
                <a:solidFill>
                  <a:schemeClr val="tx1"/>
                </a:solidFill>
              </a:rPr>
              <a:t> T2:  1 &lt;- </a:t>
            </a:r>
            <a:r>
              <a:rPr lang="fr-CA" sz="2000" dirty="0" err="1">
                <a:solidFill>
                  <a:schemeClr val="tx1"/>
                </a:solidFill>
              </a:rPr>
              <a:t>dbern</a:t>
            </a:r>
            <a:r>
              <a:rPr lang="fr-CA" sz="2000" dirty="0">
                <a:solidFill>
                  <a:schemeClr val="tx1"/>
                </a:solidFill>
              </a:rPr>
              <a:t>(0.8 * 1)</a:t>
            </a:r>
          </a:p>
          <a:p>
            <a:pPr algn="ctr"/>
            <a:r>
              <a:rPr lang="fr-CA" sz="2000" dirty="0">
                <a:solidFill>
                  <a:schemeClr val="tx1"/>
                </a:solidFill>
              </a:rPr>
              <a:t> T3:  1 &lt;- </a:t>
            </a:r>
            <a:r>
              <a:rPr lang="fr-CA" sz="2000" dirty="0" err="1">
                <a:solidFill>
                  <a:schemeClr val="tx1"/>
                </a:solidFill>
              </a:rPr>
              <a:t>dbern</a:t>
            </a:r>
            <a:r>
              <a:rPr lang="fr-CA" sz="2000" dirty="0">
                <a:solidFill>
                  <a:schemeClr val="tx1"/>
                </a:solidFill>
              </a:rPr>
              <a:t>(0.8 * 1)</a:t>
            </a:r>
          </a:p>
          <a:p>
            <a:pPr algn="ctr"/>
            <a:r>
              <a:rPr lang="fr-CA" sz="2000" dirty="0">
                <a:solidFill>
                  <a:schemeClr val="tx1"/>
                </a:solidFill>
              </a:rPr>
              <a:t> T4:  1 &lt;- </a:t>
            </a:r>
            <a:r>
              <a:rPr lang="fr-CA" sz="2000" dirty="0" err="1">
                <a:solidFill>
                  <a:schemeClr val="tx1"/>
                </a:solidFill>
              </a:rPr>
              <a:t>dbern</a:t>
            </a:r>
            <a:r>
              <a:rPr lang="fr-CA" sz="2000" dirty="0">
                <a:solidFill>
                  <a:schemeClr val="tx1"/>
                </a:solidFill>
              </a:rPr>
              <a:t>(0.8 * 1)</a:t>
            </a:r>
          </a:p>
          <a:p>
            <a:pPr algn="ctr"/>
            <a:r>
              <a:rPr lang="fr-CA" sz="2000" dirty="0">
                <a:solidFill>
                  <a:schemeClr val="tx1"/>
                </a:solidFill>
              </a:rPr>
              <a:t> T5:  1 &lt;- </a:t>
            </a:r>
            <a:r>
              <a:rPr lang="fr-CA" sz="2000" dirty="0" err="1">
                <a:solidFill>
                  <a:schemeClr val="tx1"/>
                </a:solidFill>
              </a:rPr>
              <a:t>dbern</a:t>
            </a:r>
            <a:r>
              <a:rPr lang="fr-CA" sz="2000" dirty="0">
                <a:solidFill>
                  <a:schemeClr val="tx1"/>
                </a:solidFill>
              </a:rPr>
              <a:t>(0.8 * 1)</a:t>
            </a:r>
          </a:p>
          <a:p>
            <a:pPr algn="ctr"/>
            <a:r>
              <a:rPr lang="fr-CA" sz="2000" dirty="0">
                <a:solidFill>
                  <a:schemeClr val="tx1"/>
                </a:solidFill>
              </a:rPr>
              <a:t> T6:  0 &lt;- </a:t>
            </a:r>
            <a:r>
              <a:rPr lang="fr-CA" sz="2000" dirty="0" err="1">
                <a:solidFill>
                  <a:schemeClr val="tx1"/>
                </a:solidFill>
              </a:rPr>
              <a:t>dbern</a:t>
            </a:r>
            <a:r>
              <a:rPr lang="fr-CA" sz="2000" dirty="0">
                <a:solidFill>
                  <a:schemeClr val="tx1"/>
                </a:solidFill>
              </a:rPr>
              <a:t>(0.8 * 1)</a:t>
            </a:r>
          </a:p>
          <a:p>
            <a:pPr algn="ctr"/>
            <a:r>
              <a:rPr lang="fr-CA" sz="2000" dirty="0">
                <a:solidFill>
                  <a:schemeClr val="tx1"/>
                </a:solidFill>
              </a:rPr>
              <a:t> T7:  0 &lt;- </a:t>
            </a:r>
            <a:r>
              <a:rPr lang="fr-CA" sz="2000" dirty="0" err="1">
                <a:solidFill>
                  <a:schemeClr val="tx1"/>
                </a:solidFill>
              </a:rPr>
              <a:t>dbern</a:t>
            </a:r>
            <a:r>
              <a:rPr lang="fr-CA" sz="2000" dirty="0">
                <a:solidFill>
                  <a:schemeClr val="tx1"/>
                </a:solidFill>
              </a:rPr>
              <a:t>(</a:t>
            </a:r>
            <a:r>
              <a:rPr lang="fr-CA" sz="2000" b="1" dirty="0">
                <a:solidFill>
                  <a:srgbClr val="FF0000"/>
                </a:solidFill>
              </a:rPr>
              <a:t>0.8 * 0</a:t>
            </a:r>
            <a:r>
              <a:rPr lang="fr-CA" sz="2000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16" name="Content Placeholder 2" descr="Shape&#10;&#10;Description automatically generated">
            <a:extLst>
              <a:ext uri="{FF2B5EF4-FFF2-40B4-BE49-F238E27FC236}">
                <a16:creationId xmlns:a16="http://schemas.microsoft.com/office/drawing/2014/main" id="{3B288E47-F08E-40EA-9C35-2642D8B6D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225" y="4542725"/>
            <a:ext cx="634105" cy="845738"/>
          </a:xfrm>
          <a:prstGeom prst="rect">
            <a:avLst/>
          </a:prstGeom>
        </p:spPr>
      </p:pic>
      <p:sp>
        <p:nvSpPr>
          <p:cNvPr id="17" name="Graphic 8" descr="No sign outline">
            <a:extLst>
              <a:ext uri="{FF2B5EF4-FFF2-40B4-BE49-F238E27FC236}">
                <a16:creationId xmlns:a16="http://schemas.microsoft.com/office/drawing/2014/main" id="{45E024C5-07E3-41BA-A808-C81D0448DBD8}"/>
              </a:ext>
            </a:extLst>
          </p:cNvPr>
          <p:cNvSpPr/>
          <p:nvPr/>
        </p:nvSpPr>
        <p:spPr>
          <a:xfrm>
            <a:off x="10086520" y="4550420"/>
            <a:ext cx="917513" cy="838043"/>
          </a:xfrm>
          <a:custGeom>
            <a:avLst/>
            <a:gdLst>
              <a:gd name="connsiteX0" fmla="*/ 2182693 w 4364123"/>
              <a:gd name="connsiteY0" fmla="*/ 0 h 4364123"/>
              <a:gd name="connsiteX1" fmla="*/ 0 w 4364123"/>
              <a:gd name="connsiteY1" fmla="*/ 2181430 h 4364123"/>
              <a:gd name="connsiteX2" fmla="*/ 2181430 w 4364123"/>
              <a:gd name="connsiteY2" fmla="*/ 4364124 h 4364123"/>
              <a:gd name="connsiteX3" fmla="*/ 4364123 w 4364123"/>
              <a:gd name="connsiteY3" fmla="*/ 2182693 h 4364123"/>
              <a:gd name="connsiteX4" fmla="*/ 4364123 w 4364123"/>
              <a:gd name="connsiteY4" fmla="*/ 2182062 h 4364123"/>
              <a:gd name="connsiteX5" fmla="*/ 2184473 w 4364123"/>
              <a:gd name="connsiteY5" fmla="*/ 0 h 4364123"/>
              <a:gd name="connsiteX6" fmla="*/ 2182693 w 4364123"/>
              <a:gd name="connsiteY6" fmla="*/ 0 h 4364123"/>
              <a:gd name="connsiteX7" fmla="*/ 2182693 w 4364123"/>
              <a:gd name="connsiteY7" fmla="*/ 4249254 h 4364123"/>
              <a:gd name="connsiteX8" fmla="*/ 115846 w 4364123"/>
              <a:gd name="connsiteY8" fmla="*/ 2184702 h 4364123"/>
              <a:gd name="connsiteX9" fmla="*/ 682443 w 4364123"/>
              <a:gd name="connsiteY9" fmla="*/ 762353 h 4364123"/>
              <a:gd name="connsiteX10" fmla="*/ 3602287 w 4364123"/>
              <a:gd name="connsiteY10" fmla="*/ 3682197 h 4364123"/>
              <a:gd name="connsiteX11" fmla="*/ 2182693 w 4364123"/>
              <a:gd name="connsiteY11" fmla="*/ 4249254 h 4364123"/>
              <a:gd name="connsiteX12" fmla="*/ 3683459 w 4364123"/>
              <a:gd name="connsiteY12" fmla="*/ 3601024 h 4364123"/>
              <a:gd name="connsiteX13" fmla="*/ 763615 w 4364123"/>
              <a:gd name="connsiteY13" fmla="*/ 681180 h 4364123"/>
              <a:gd name="connsiteX14" fmla="*/ 3683459 w 4364123"/>
              <a:gd name="connsiteY14" fmla="*/ 760975 h 4364123"/>
              <a:gd name="connsiteX15" fmla="*/ 3683459 w 4364123"/>
              <a:gd name="connsiteY15" fmla="*/ 3601024 h 4364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364123" h="4364123">
                <a:moveTo>
                  <a:pt x="2182693" y="0"/>
                </a:moveTo>
                <a:cubicBezTo>
                  <a:pt x="977573" y="-348"/>
                  <a:pt x="349" y="976311"/>
                  <a:pt x="0" y="2181430"/>
                </a:cubicBezTo>
                <a:cubicBezTo>
                  <a:pt x="-348" y="3386550"/>
                  <a:pt x="976311" y="4363773"/>
                  <a:pt x="2181430" y="4364124"/>
                </a:cubicBezTo>
                <a:cubicBezTo>
                  <a:pt x="3386550" y="4364474"/>
                  <a:pt x="4363773" y="3387813"/>
                  <a:pt x="4364123" y="2182693"/>
                </a:cubicBezTo>
                <a:cubicBezTo>
                  <a:pt x="4364123" y="2182481"/>
                  <a:pt x="4364123" y="2182274"/>
                  <a:pt x="4364123" y="2182062"/>
                </a:cubicBezTo>
                <a:cubicBezTo>
                  <a:pt x="4364789" y="977608"/>
                  <a:pt x="3388926" y="666"/>
                  <a:pt x="2184473" y="0"/>
                </a:cubicBezTo>
                <a:cubicBezTo>
                  <a:pt x="2183881" y="0"/>
                  <a:pt x="2183284" y="0"/>
                  <a:pt x="2182693" y="0"/>
                </a:cubicBezTo>
                <a:close/>
                <a:moveTo>
                  <a:pt x="2182693" y="4249254"/>
                </a:moveTo>
                <a:cubicBezTo>
                  <a:pt x="1041840" y="4249891"/>
                  <a:pt x="116477" y="3325561"/>
                  <a:pt x="115846" y="2184702"/>
                </a:cubicBezTo>
                <a:cubicBezTo>
                  <a:pt x="115547" y="1655516"/>
                  <a:pt x="318363" y="1146393"/>
                  <a:pt x="682443" y="762353"/>
                </a:cubicBezTo>
                <a:lnTo>
                  <a:pt x="3602287" y="3682197"/>
                </a:lnTo>
                <a:cubicBezTo>
                  <a:pt x="3219429" y="4046444"/>
                  <a:pt x="2711139" y="4249484"/>
                  <a:pt x="2182693" y="4249254"/>
                </a:cubicBezTo>
                <a:close/>
                <a:moveTo>
                  <a:pt x="3683459" y="3601024"/>
                </a:moveTo>
                <a:lnTo>
                  <a:pt x="763615" y="681180"/>
                </a:lnTo>
                <a:cubicBezTo>
                  <a:pt x="1591945" y="-103078"/>
                  <a:pt x="2899201" y="-67352"/>
                  <a:pt x="3683459" y="760975"/>
                </a:cubicBezTo>
                <a:cubicBezTo>
                  <a:pt x="4437586" y="1557472"/>
                  <a:pt x="4437586" y="2804527"/>
                  <a:pt x="3683459" y="3601024"/>
                </a:cubicBezTo>
                <a:close/>
              </a:path>
            </a:pathLst>
          </a:custGeom>
          <a:solidFill>
            <a:srgbClr val="FF0000"/>
          </a:solidFill>
          <a:ln w="57348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1081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1934D-3EAD-4873-BB1D-14CC199EA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Démo 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BA36E6-6162-4DEF-B975-5D10ECF35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801" y="1737360"/>
            <a:ext cx="3916763" cy="4334286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5CB9E72-7CA7-4DDE-B319-68895FF7D58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425676" y="1933409"/>
            <a:ext cx="4068669" cy="4060628"/>
          </a:xfrm>
        </p:spPr>
      </p:pic>
    </p:spTree>
    <p:extLst>
      <p:ext uri="{BB962C8B-B14F-4D97-AF65-F5344CB8AC3E}">
        <p14:creationId xmlns:p14="http://schemas.microsoft.com/office/powerpoint/2010/main" val="16041718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2C0C9-207B-459E-B546-1265AC47E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fr-CA" dirty="0"/>
              <a:t>Mais, la vie est rarement si simple</a:t>
            </a:r>
          </a:p>
        </p:txBody>
      </p:sp>
      <p:pic>
        <p:nvPicPr>
          <p:cNvPr id="5" name="Picture 4" descr="A person in a black shirt&#10;&#10;Description automatically generated with medium confidence">
            <a:extLst>
              <a:ext uri="{FF2B5EF4-FFF2-40B4-BE49-F238E27FC236}">
                <a16:creationId xmlns:a16="http://schemas.microsoft.com/office/drawing/2014/main" id="{FDA4652E-340E-43A2-835E-B62F0D0B4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759217"/>
            <a:ext cx="4056007" cy="256604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46824-5083-4D6E-ABC3-A47B8DEC9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51586"/>
            <a:ext cx="5059680" cy="3617507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fr-CA" sz="3200" dirty="0"/>
              <a:t> Capture ~ temps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sz="3200" dirty="0"/>
              <a:t> Survie ~ temps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sz="3200" dirty="0"/>
              <a:t> Différence individuelle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sz="3200" dirty="0"/>
              <a:t> </a:t>
            </a:r>
            <a:r>
              <a:rPr lang="fr-CA" sz="3200" dirty="0" err="1"/>
              <a:t>Covariables</a:t>
            </a:r>
            <a:endParaRPr lang="fr-CA" sz="3200" dirty="0"/>
          </a:p>
          <a:p>
            <a:pPr>
              <a:buFont typeface="Wingdings" panose="05000000000000000000" pitchFamily="2" charset="2"/>
              <a:buChar char="v"/>
            </a:pPr>
            <a:r>
              <a:rPr lang="fr-CA" sz="3200" dirty="0"/>
              <a:t> …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8CE32976-5618-4446-B97D-ACF0D862713D}"/>
              </a:ext>
            </a:extLst>
          </p:cNvPr>
          <p:cNvSpPr/>
          <p:nvPr/>
        </p:nvSpPr>
        <p:spPr>
          <a:xfrm flipH="1">
            <a:off x="9450476" y="2965134"/>
            <a:ext cx="297507" cy="927733"/>
          </a:xfrm>
          <a:prstGeom prst="leftBrace">
            <a:avLst>
              <a:gd name="adj1" fmla="val 0"/>
              <a:gd name="adj2" fmla="val 5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8F493D-9F2B-4CD7-B184-8834910BEB6F}"/>
              </a:ext>
            </a:extLst>
          </p:cNvPr>
          <p:cNvSpPr txBox="1"/>
          <p:nvPr/>
        </p:nvSpPr>
        <p:spPr>
          <a:xfrm>
            <a:off x="9939722" y="3228945"/>
            <a:ext cx="206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/>
              <a:t>Fixe ou Aléatoire</a:t>
            </a:r>
          </a:p>
        </p:txBody>
      </p:sp>
    </p:spTree>
    <p:extLst>
      <p:ext uri="{BB962C8B-B14F-4D97-AF65-F5344CB8AC3E}">
        <p14:creationId xmlns:p14="http://schemas.microsoft.com/office/powerpoint/2010/main" val="41227620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81456-954D-46FA-A318-A160B2BF8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 survie ~t + capture ~ 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B6D43-6A5E-4719-BD39-5473E3E18A3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CJS_tt &lt;- </a:t>
            </a:r>
            <a:r>
              <a:rPr lang="fr-CA" sz="1200" dirty="0" err="1">
                <a:latin typeface="Consolas" panose="020B0609020204030204" pitchFamily="49" charset="0"/>
              </a:rPr>
              <a:t>nimbleCode</a:t>
            </a:r>
            <a:r>
              <a:rPr lang="fr-CA" sz="1200" dirty="0">
                <a:latin typeface="Consolas" panose="020B0609020204030204" pitchFamily="49" charset="0"/>
              </a:rPr>
              <a:t>({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for (t in 1:(n.occasions-1)){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phi[t]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dunif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(0, 1)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p[t]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dunif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(0, 1)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# </a:t>
            </a:r>
            <a:r>
              <a:rPr lang="fr-CA" sz="1200" dirty="0" err="1">
                <a:latin typeface="Consolas" panose="020B0609020204030204" pitchFamily="49" charset="0"/>
              </a:rPr>
              <a:t>Likelihood</a:t>
            </a:r>
            <a:endParaRPr lang="fr-CA" sz="12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for (i in 1:nind){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# </a:t>
            </a:r>
            <a:r>
              <a:rPr lang="fr-CA" sz="1200" dirty="0" err="1">
                <a:latin typeface="Consolas" panose="020B0609020204030204" pitchFamily="49" charset="0"/>
              </a:rPr>
              <a:t>Define</a:t>
            </a:r>
            <a:r>
              <a:rPr lang="fr-CA" sz="1200" dirty="0">
                <a:latin typeface="Consolas" panose="020B0609020204030204" pitchFamily="49" charset="0"/>
              </a:rPr>
              <a:t> latent state at first capture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z[</a:t>
            </a:r>
            <a:r>
              <a:rPr lang="fr-CA" sz="1200" dirty="0" err="1">
                <a:latin typeface="Consolas" panose="020B0609020204030204" pitchFamily="49" charset="0"/>
              </a:rPr>
              <a:t>i,f</a:t>
            </a:r>
            <a:r>
              <a:rPr lang="fr-CA" sz="1200" dirty="0">
                <a:latin typeface="Consolas" panose="020B0609020204030204" pitchFamily="49" charset="0"/>
              </a:rPr>
              <a:t>[i]] &lt;- 1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for (t in (f[i]+1):</a:t>
            </a:r>
            <a:r>
              <a:rPr lang="fr-CA" sz="1200" dirty="0" err="1">
                <a:latin typeface="Consolas" panose="020B0609020204030204" pitchFamily="49" charset="0"/>
              </a:rPr>
              <a:t>n.occasions</a:t>
            </a:r>
            <a:r>
              <a:rPr lang="fr-CA" sz="1200" dirty="0">
                <a:latin typeface="Consolas" panose="020B0609020204030204" pitchFamily="49" charset="0"/>
              </a:rPr>
              <a:t>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# State process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mu1[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 &lt;- 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phi[t-1]</a:t>
            </a:r>
            <a:r>
              <a:rPr lang="fr-CA" sz="1200" dirty="0">
                <a:latin typeface="Consolas" panose="020B0609020204030204" pitchFamily="49" charset="0"/>
              </a:rPr>
              <a:t> * z[i,t-1]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z[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 ~ </a:t>
            </a:r>
            <a:r>
              <a:rPr lang="fr-CA" sz="1200" dirty="0" err="1">
                <a:latin typeface="Consolas" panose="020B0609020204030204" pitchFamily="49" charset="0"/>
              </a:rPr>
              <a:t>dbern</a:t>
            </a:r>
            <a:r>
              <a:rPr lang="fr-CA" sz="1200" dirty="0">
                <a:latin typeface="Consolas" panose="020B0609020204030204" pitchFamily="49" charset="0"/>
              </a:rPr>
              <a:t>(mu1[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# Observation process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mu2[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 &lt;- 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p[t-1] </a:t>
            </a:r>
            <a:r>
              <a:rPr lang="fr-CA" sz="1200" dirty="0">
                <a:latin typeface="Consolas" panose="020B0609020204030204" pitchFamily="49" charset="0"/>
              </a:rPr>
              <a:t>* z[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</a:t>
            </a:r>
            <a:r>
              <a:rPr lang="fr-CA" sz="1200" dirty="0" err="1">
                <a:latin typeface="Consolas" panose="020B0609020204030204" pitchFamily="49" charset="0"/>
              </a:rPr>
              <a:t>obs</a:t>
            </a:r>
            <a:r>
              <a:rPr lang="fr-CA" sz="1200" dirty="0">
                <a:latin typeface="Consolas" panose="020B0609020204030204" pitchFamily="49" charset="0"/>
              </a:rPr>
              <a:t>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 ~ </a:t>
            </a:r>
            <a:r>
              <a:rPr lang="fr-CA" sz="1200" dirty="0" err="1">
                <a:latin typeface="Consolas" panose="020B0609020204030204" pitchFamily="49" charset="0"/>
              </a:rPr>
              <a:t>dbern</a:t>
            </a:r>
            <a:r>
              <a:rPr lang="fr-CA" sz="1200" dirty="0">
                <a:latin typeface="Consolas" panose="020B0609020204030204" pitchFamily="49" charset="0"/>
              </a:rPr>
              <a:t>(mu2[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} #t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} #i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255392-CE36-4768-9FBD-7A5BE98A7E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7920" y="1845734"/>
            <a:ext cx="493776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</a:t>
            </a:r>
            <a:r>
              <a:rPr lang="fr-CA" dirty="0" err="1"/>
              <a:t>N.occ</a:t>
            </a:r>
            <a:r>
              <a:rPr lang="fr-CA" dirty="0"/>
              <a:t>. - 1  estimer indépendant de survie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fr-CA" dirty="0"/>
              <a:t>Entre chaque occasion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</a:t>
            </a:r>
            <a:r>
              <a:rPr lang="fr-CA" dirty="0" err="1"/>
              <a:t>N.occ</a:t>
            </a:r>
            <a:r>
              <a:rPr lang="fr-CA" dirty="0"/>
              <a:t>. - 1  estimer indépendant de P. capture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fr-CA" dirty="0"/>
              <a:t>1</a:t>
            </a:r>
            <a:r>
              <a:rPr lang="fr-CA" baseline="30000" dirty="0"/>
              <a:t>ier</a:t>
            </a:r>
            <a:r>
              <a:rPr lang="fr-CA" dirty="0"/>
              <a:t> occasion est inutile</a:t>
            </a:r>
          </a:p>
          <a:p>
            <a:pPr>
              <a:buFont typeface="Wingdings" panose="05000000000000000000" pitchFamily="2" charset="2"/>
              <a:buChar char="v"/>
            </a:pPr>
            <a:endParaRPr lang="fr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D08009-0160-4EDE-B646-7235B420A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3759" y="1766856"/>
            <a:ext cx="5041921" cy="4530551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FB9DFB83-2404-4A2C-8C2B-6CDBE6884AB1}"/>
              </a:ext>
            </a:extLst>
          </p:cNvPr>
          <p:cNvGrpSpPr/>
          <p:nvPr/>
        </p:nvGrpSpPr>
        <p:grpSpPr>
          <a:xfrm>
            <a:off x="538807" y="1766856"/>
            <a:ext cx="5557193" cy="4487056"/>
            <a:chOff x="6035039" y="1839847"/>
            <a:chExt cx="5557193" cy="4487056"/>
          </a:xfrm>
        </p:grpSpPr>
        <p:pic>
          <p:nvPicPr>
            <p:cNvPr id="12" name="Picture 11" descr="Diagram&#10;&#10;Description automatically generated">
              <a:extLst>
                <a:ext uri="{FF2B5EF4-FFF2-40B4-BE49-F238E27FC236}">
                  <a16:creationId xmlns:a16="http://schemas.microsoft.com/office/drawing/2014/main" id="{DFF24D07-5605-4DC1-9F3F-51CFC6BACA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055" t="14409" b="16924"/>
            <a:stretch/>
          </p:blipFill>
          <p:spPr>
            <a:xfrm>
              <a:off x="6139200" y="1839847"/>
              <a:ext cx="5095200" cy="4487056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233258F-E546-4BB7-B0B9-EB8041E1B2C0}"/>
                </a:ext>
              </a:extLst>
            </p:cNvPr>
            <p:cNvSpPr/>
            <p:nvPr/>
          </p:nvSpPr>
          <p:spPr>
            <a:xfrm>
              <a:off x="9586452" y="4218039"/>
              <a:ext cx="2005780" cy="8731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>
                  <a:solidFill>
                    <a:sysClr val="windowText" lastClr="000000"/>
                  </a:solidFill>
                </a:rPr>
                <a:t>Les effets suivent une distribution normale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E15A3F9-2159-40E6-8337-4C375750CEB1}"/>
                </a:ext>
              </a:extLst>
            </p:cNvPr>
            <p:cNvSpPr/>
            <p:nvPr/>
          </p:nvSpPr>
          <p:spPr>
            <a:xfrm>
              <a:off x="6035039" y="1839848"/>
              <a:ext cx="591903" cy="42168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</p:spTree>
    <p:extLst>
      <p:ext uri="{BB962C8B-B14F-4D97-AF65-F5344CB8AC3E}">
        <p14:creationId xmlns:p14="http://schemas.microsoft.com/office/powerpoint/2010/main" val="160455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81456-954D-46FA-A318-A160B2BF8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 survie ~t + capture ~ t  (Aléatoire)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B6D43-6A5E-4719-BD39-5473E3E18A3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CJS_tt &lt;- </a:t>
            </a:r>
            <a:r>
              <a:rPr lang="fr-CA" sz="1200" dirty="0" err="1">
                <a:latin typeface="Consolas" panose="020B0609020204030204" pitchFamily="49" charset="0"/>
              </a:rPr>
              <a:t>nimbleCode</a:t>
            </a:r>
            <a:r>
              <a:rPr lang="fr-CA" sz="1200" dirty="0">
                <a:latin typeface="Consolas" panose="020B0609020204030204" pitchFamily="49" charset="0"/>
              </a:rPr>
              <a:t>({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for (t in 1:(n.occasions-1)){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 phi[t]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dunif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(0, 1)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 p[t]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dunif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(0, 1)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# </a:t>
            </a:r>
            <a:r>
              <a:rPr lang="fr-CA" sz="1200" dirty="0" err="1">
                <a:latin typeface="Consolas" panose="020B0609020204030204" pitchFamily="49" charset="0"/>
              </a:rPr>
              <a:t>Likelihood</a:t>
            </a:r>
            <a:endParaRPr lang="fr-CA" sz="12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for (i in 1:nind){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# </a:t>
            </a:r>
            <a:r>
              <a:rPr lang="fr-CA" sz="1200" dirty="0" err="1">
                <a:latin typeface="Consolas" panose="020B0609020204030204" pitchFamily="49" charset="0"/>
              </a:rPr>
              <a:t>Define</a:t>
            </a:r>
            <a:r>
              <a:rPr lang="fr-CA" sz="1200" dirty="0">
                <a:latin typeface="Consolas" panose="020B0609020204030204" pitchFamily="49" charset="0"/>
              </a:rPr>
              <a:t> latent state at first capture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z[</a:t>
            </a:r>
            <a:r>
              <a:rPr lang="fr-CA" sz="1200" dirty="0" err="1">
                <a:latin typeface="Consolas" panose="020B0609020204030204" pitchFamily="49" charset="0"/>
              </a:rPr>
              <a:t>i,f</a:t>
            </a:r>
            <a:r>
              <a:rPr lang="fr-CA" sz="1200" dirty="0">
                <a:latin typeface="Consolas" panose="020B0609020204030204" pitchFamily="49" charset="0"/>
              </a:rPr>
              <a:t>[i]] &lt;- 1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for (t in (f[i]+1):</a:t>
            </a:r>
            <a:r>
              <a:rPr lang="fr-CA" sz="1200" dirty="0" err="1">
                <a:latin typeface="Consolas" panose="020B0609020204030204" pitchFamily="49" charset="0"/>
              </a:rPr>
              <a:t>n.occasions</a:t>
            </a:r>
            <a:r>
              <a:rPr lang="fr-CA" sz="1200" dirty="0">
                <a:latin typeface="Consolas" panose="020B0609020204030204" pitchFamily="49" charset="0"/>
              </a:rPr>
              <a:t>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# State process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mu1[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 &lt;- 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phi[t-1]</a:t>
            </a:r>
            <a:r>
              <a:rPr lang="fr-CA" sz="1200" dirty="0">
                <a:latin typeface="Consolas" panose="020B0609020204030204" pitchFamily="49" charset="0"/>
              </a:rPr>
              <a:t> * z[i,t-1]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z[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 ~ </a:t>
            </a:r>
            <a:r>
              <a:rPr lang="fr-CA" sz="1200" dirty="0" err="1">
                <a:latin typeface="Consolas" panose="020B0609020204030204" pitchFamily="49" charset="0"/>
              </a:rPr>
              <a:t>dbern</a:t>
            </a:r>
            <a:r>
              <a:rPr lang="fr-CA" sz="1200" dirty="0">
                <a:latin typeface="Consolas" panose="020B0609020204030204" pitchFamily="49" charset="0"/>
              </a:rPr>
              <a:t>(mu1[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# Observation process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mu2[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 &lt;- 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p[t-1] </a:t>
            </a:r>
            <a:r>
              <a:rPr lang="fr-CA" sz="1200" dirty="0">
                <a:latin typeface="Consolas" panose="020B0609020204030204" pitchFamily="49" charset="0"/>
              </a:rPr>
              <a:t>* z[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    </a:t>
            </a:r>
            <a:r>
              <a:rPr lang="fr-CA" sz="1200" dirty="0" err="1">
                <a:latin typeface="Consolas" panose="020B0609020204030204" pitchFamily="49" charset="0"/>
              </a:rPr>
              <a:t>obs</a:t>
            </a:r>
            <a:r>
              <a:rPr lang="fr-CA" sz="1200" dirty="0">
                <a:latin typeface="Consolas" panose="020B0609020204030204" pitchFamily="49" charset="0"/>
              </a:rPr>
              <a:t>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 ~ </a:t>
            </a:r>
            <a:r>
              <a:rPr lang="fr-CA" sz="1200" dirty="0" err="1">
                <a:latin typeface="Consolas" panose="020B0609020204030204" pitchFamily="49" charset="0"/>
              </a:rPr>
              <a:t>dbern</a:t>
            </a:r>
            <a:r>
              <a:rPr lang="fr-CA" sz="1200" dirty="0">
                <a:latin typeface="Consolas" panose="020B0609020204030204" pitchFamily="49" charset="0"/>
              </a:rPr>
              <a:t>(mu2[</a:t>
            </a:r>
            <a:r>
              <a:rPr lang="fr-CA" sz="1200" dirty="0" err="1">
                <a:latin typeface="Consolas" panose="020B0609020204030204" pitchFamily="49" charset="0"/>
              </a:rPr>
              <a:t>i,t</a:t>
            </a:r>
            <a:r>
              <a:rPr lang="fr-CA" sz="1200" dirty="0">
                <a:latin typeface="Consolas" panose="020B0609020204030204" pitchFamily="49" charset="0"/>
              </a:rPr>
              <a:t>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    } #t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} #i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07CF1D-EFC8-423A-BBEF-44745F20DB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 err="1">
                <a:latin typeface="Consolas" panose="020B0609020204030204" pitchFamily="49" charset="0"/>
              </a:rPr>
              <a:t>CJS_ttf</a:t>
            </a:r>
            <a:r>
              <a:rPr lang="fr-CA" sz="1200" dirty="0">
                <a:latin typeface="Consolas" panose="020B0609020204030204" pitchFamily="49" charset="0"/>
              </a:rPr>
              <a:t> &lt;- </a:t>
            </a:r>
            <a:r>
              <a:rPr lang="fr-CA" sz="1200" dirty="0" err="1">
                <a:latin typeface="Consolas" panose="020B0609020204030204" pitchFamily="49" charset="0"/>
              </a:rPr>
              <a:t>nimbleCode</a:t>
            </a:r>
            <a:r>
              <a:rPr lang="fr-CA" sz="1200" dirty="0">
                <a:latin typeface="Consolas" panose="020B0609020204030204" pitchFamily="49" charset="0"/>
              </a:rPr>
              <a:t>({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for (t in 1:(n.occasions-1)){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logit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(phi[t]) &lt;- phi.mu +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ran.phi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ran.phi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[t]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dnorm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(0,sd=phi.sd)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logit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(p[t]) &lt;- p.mu +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ran.p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ran.p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[t]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dnorm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(p.mu,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sd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=p.sd)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phi.mu~dlogis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p.mu~dlogis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phi.sd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runif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(0,10)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p.sd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runif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(0,10)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CA" sz="1200" dirty="0">
              <a:solidFill>
                <a:srgbClr val="C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# </a:t>
            </a:r>
            <a:r>
              <a:rPr lang="fr-CA" sz="1200" dirty="0" err="1">
                <a:latin typeface="Consolas" panose="020B0609020204030204" pitchFamily="49" charset="0"/>
              </a:rPr>
              <a:t>Likelihood</a:t>
            </a:r>
            <a:endParaRPr lang="fr-CA" sz="12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/>
              <a:t>         •••</a:t>
            </a:r>
          </a:p>
        </p:txBody>
      </p:sp>
    </p:spTree>
    <p:extLst>
      <p:ext uri="{BB962C8B-B14F-4D97-AF65-F5344CB8AC3E}">
        <p14:creationId xmlns:p14="http://schemas.microsoft.com/office/powerpoint/2010/main" val="17643805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03E3E7-9876-4E55-B79E-3D1B81031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1511829"/>
          </a:xfrm>
        </p:spPr>
        <p:txBody>
          <a:bodyPr/>
          <a:lstStyle/>
          <a:p>
            <a:r>
              <a:rPr lang="fr-CA" dirty="0" err="1"/>
              <a:t>Logit</a:t>
            </a:r>
            <a:r>
              <a:rPr lang="fr-CA" dirty="0"/>
              <a:t>(phi) ~ 1 + (1|yr)</a:t>
            </a:r>
          </a:p>
          <a:p>
            <a:r>
              <a:rPr lang="fr-CA" dirty="0" err="1"/>
              <a:t>Logit</a:t>
            </a:r>
            <a:r>
              <a:rPr lang="fr-CA" dirty="0"/>
              <a:t>(p) ~  1+ (1|yr)</a:t>
            </a:r>
          </a:p>
          <a:p>
            <a:endParaRPr lang="fr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981456-954D-46FA-A318-A160B2BF8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 survie ~t + capture ~ t  (Aléatoire)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07CF1D-EFC8-423A-BBEF-44745F20DB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 err="1">
                <a:latin typeface="Consolas" panose="020B0609020204030204" pitchFamily="49" charset="0"/>
              </a:rPr>
              <a:t>CJS_ttf</a:t>
            </a:r>
            <a:r>
              <a:rPr lang="fr-CA" sz="1200" dirty="0">
                <a:latin typeface="Consolas" panose="020B0609020204030204" pitchFamily="49" charset="0"/>
              </a:rPr>
              <a:t> &lt;- </a:t>
            </a:r>
            <a:r>
              <a:rPr lang="fr-CA" sz="1200" dirty="0" err="1">
                <a:latin typeface="Consolas" panose="020B0609020204030204" pitchFamily="49" charset="0"/>
              </a:rPr>
              <a:t>nimbleCode</a:t>
            </a:r>
            <a:r>
              <a:rPr lang="fr-CA" sz="1200" dirty="0">
                <a:latin typeface="Consolas" panose="020B0609020204030204" pitchFamily="49" charset="0"/>
              </a:rPr>
              <a:t>({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for (t in 1:(n.occasions-1)){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logit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(phi[t]) &lt;- phi.mu +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ran.phi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ran.phi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[t]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dnorm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(0,sd=phi.sd)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logit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(p[t]) &lt;- p.mu +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ran.p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ran.p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[t]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dnorm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(p.mu,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sd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=p.sd)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phi.mu~dlogis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p.mu~dlogis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phi.sd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runif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(0,10)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p.sd ~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runif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(0,10)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CA" sz="1200" dirty="0">
              <a:solidFill>
                <a:srgbClr val="C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>
                <a:latin typeface="Consolas" panose="020B0609020204030204" pitchFamily="49" charset="0"/>
              </a:rPr>
              <a:t>    # </a:t>
            </a:r>
            <a:r>
              <a:rPr lang="fr-CA" sz="1200" dirty="0" err="1">
                <a:latin typeface="Consolas" panose="020B0609020204030204" pitchFamily="49" charset="0"/>
              </a:rPr>
              <a:t>Likelihood</a:t>
            </a:r>
            <a:endParaRPr lang="fr-CA" sz="12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 dirty="0"/>
              <a:t>         •••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C5F7D3-EE67-4F6A-BA0A-9E87CC7F65EF}"/>
              </a:ext>
            </a:extLst>
          </p:cNvPr>
          <p:cNvGrpSpPr/>
          <p:nvPr/>
        </p:nvGrpSpPr>
        <p:grpSpPr>
          <a:xfrm>
            <a:off x="1097279" y="2784763"/>
            <a:ext cx="4709651" cy="3442195"/>
            <a:chOff x="865239" y="2340077"/>
            <a:chExt cx="4709651" cy="3677265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58B5B88-F30E-4673-9D24-2BED98F3C94A}"/>
                </a:ext>
              </a:extLst>
            </p:cNvPr>
            <p:cNvSpPr/>
            <p:nvPr/>
          </p:nvSpPr>
          <p:spPr>
            <a:xfrm>
              <a:off x="865239" y="2340077"/>
              <a:ext cx="4709651" cy="367726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fr-CA" sz="3200" b="1" dirty="0"/>
                <a:t>La logique du </a:t>
              </a:r>
              <a:r>
                <a:rPr lang="fr-CA" sz="3200" b="1" dirty="0" err="1"/>
                <a:t>logit</a:t>
              </a:r>
              <a:endParaRPr lang="fr-CA" sz="3200" b="1" dirty="0"/>
            </a:p>
            <a:p>
              <a:pPr algn="ctr"/>
              <a:endParaRPr lang="fr-CA" sz="1400" b="1" dirty="0"/>
            </a:p>
            <a:p>
              <a:pPr algn="ctr"/>
              <a:endParaRPr lang="fr-CA" sz="1400" b="1" dirty="0"/>
            </a:p>
            <a:p>
              <a:pPr algn="ctr"/>
              <a:endParaRPr lang="fr-CA" sz="1400" b="1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F091DF4-C539-46E8-9D11-59F147534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1570" y="3234759"/>
              <a:ext cx="3756986" cy="252717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0078622-6C13-4495-AFD2-8FF9644BB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1571" y="3239496"/>
              <a:ext cx="3756986" cy="25224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029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E8B81F5-E543-4AE0-B0AC-BB8B45448F1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65005"/>
            <a:ext cx="4546436" cy="454643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7805C3-7D96-4762-A078-F840F2F39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 survie ~ t + capture ~ t  (Aléatoire)</a:t>
            </a:r>
          </a:p>
        </p:txBody>
      </p:sp>
      <p:pic>
        <p:nvPicPr>
          <p:cNvPr id="18" name="Content Placeholder 17" descr="Graphical user interface&#10;&#10;Description automatically generated">
            <a:extLst>
              <a:ext uri="{FF2B5EF4-FFF2-40B4-BE49-F238E27FC236}">
                <a16:creationId xmlns:a16="http://schemas.microsoft.com/office/drawing/2014/main" id="{8BA7BC84-E45D-459A-8711-83F2DC94D5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92650"/>
            <a:ext cx="4546436" cy="4546436"/>
          </a:xfr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46CF841D-CE31-4E37-962F-22B84A2E4D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92650"/>
            <a:ext cx="4546436" cy="454643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EC58CF8-BB82-41E7-92C9-92192806EE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93795" y="1765006"/>
            <a:ext cx="4546436" cy="454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60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B9039-E7C6-4017-9F71-A470C3A10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Survie ~ </a:t>
            </a:r>
            <a:r>
              <a:rPr lang="fr-CA" dirty="0" err="1"/>
              <a:t>covariables</a:t>
            </a:r>
            <a:r>
              <a:rPr lang="fr-CA" dirty="0"/>
              <a:t> temporelles 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C2A15F1-58BA-4991-AFDA-9EA4BFB5C4B5}"/>
              </a:ext>
            </a:extLst>
          </p:cNvPr>
          <p:cNvSpPr txBox="1">
            <a:spLocks/>
          </p:cNvSpPr>
          <p:nvPr/>
        </p:nvSpPr>
        <p:spPr>
          <a:xfrm>
            <a:off x="1097279" y="1841886"/>
            <a:ext cx="4937760" cy="4023360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CJS_ttf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&lt;-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nimbleCode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for (t in 1:(n.occasions-1)){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logit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(phi[t]) &lt;- phi.mu +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ran.phi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ran.phi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dnorm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(0,sd=phi.sd)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logit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(p[t]) &lt;- p.mu +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ran.p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ran.p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dnorm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(p.mu,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sd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=p.sd)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phi.mu~dlogis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p.mu~dlogis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phi.sd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runif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(0,10)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p.sd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runif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(0,10)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endParaRPr lang="fr-CA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#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Likelihood</a:t>
            </a:r>
            <a:endParaRPr lang="fr-CA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/>
              <a:t>         •••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1E3A9D2-9B34-4D38-ACA5-2CB3589E6198}"/>
              </a:ext>
            </a:extLst>
          </p:cNvPr>
          <p:cNvSpPr txBox="1">
            <a:spLocks/>
          </p:cNvSpPr>
          <p:nvPr/>
        </p:nvSpPr>
        <p:spPr>
          <a:xfrm>
            <a:off x="6156962" y="1841886"/>
            <a:ext cx="5231473" cy="4023360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 err="1">
                <a:latin typeface="Consolas" panose="020B0609020204030204" pitchFamily="49" charset="0"/>
              </a:rPr>
              <a:t>CJS_tcov</a:t>
            </a:r>
            <a:r>
              <a:rPr lang="fr-CA" sz="1200" dirty="0">
                <a:latin typeface="Consolas" panose="020B0609020204030204" pitchFamily="49" charset="0"/>
              </a:rPr>
              <a:t> &lt;- </a:t>
            </a:r>
            <a:r>
              <a:rPr lang="fr-CA" sz="1200" dirty="0" err="1">
                <a:latin typeface="Consolas" panose="020B0609020204030204" pitchFamily="49" charset="0"/>
              </a:rPr>
              <a:t>nimbleCode</a:t>
            </a:r>
            <a:r>
              <a:rPr lang="fr-CA" sz="1200" dirty="0">
                <a:latin typeface="Consolas" panose="020B0609020204030204" pitchFamily="49" charset="0"/>
              </a:rPr>
              <a:t>({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for (t in 1:(n.occasions-1)){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logit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(phi[t]) &lt;- phi.mu 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+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slope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*ros[t] 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+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ran.phi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ran.phi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dnorm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(0,sd=phi.sd)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logit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(p[t]) &lt;- p.mu +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ran.p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ran.p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dnorm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(p.mu,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sd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=p.sd)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phi.mu~dlogis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p.mu~dlogis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phi.sd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runif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(0,10)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    p.sd ~ </a:t>
            </a:r>
            <a:r>
              <a:rPr lang="fr-CA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runif</a:t>
            </a:r>
            <a:r>
              <a:rPr lang="fr-CA" sz="1200" dirty="0">
                <a:solidFill>
                  <a:schemeClr val="tx1"/>
                </a:solidFill>
                <a:latin typeface="Consolas" panose="020B0609020204030204" pitchFamily="49" charset="0"/>
              </a:rPr>
              <a:t>(0,10)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    </a:t>
            </a:r>
            <a:r>
              <a:rPr lang="fr-CA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slope~dnorm</a:t>
            </a:r>
            <a:r>
              <a:rPr lang="fr-CA" sz="1200" dirty="0">
                <a:solidFill>
                  <a:srgbClr val="C00000"/>
                </a:solidFill>
                <a:latin typeface="Consolas" panose="020B0609020204030204" pitchFamily="49" charset="0"/>
              </a:rPr>
              <a:t>(0,0.001)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endParaRPr lang="fr-CA" sz="1200" dirty="0">
              <a:solidFill>
                <a:srgbClr val="C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>
                <a:latin typeface="Consolas" panose="020B0609020204030204" pitchFamily="49" charset="0"/>
              </a:rPr>
              <a:t>    # </a:t>
            </a:r>
            <a:r>
              <a:rPr lang="fr-CA" sz="1200" dirty="0" err="1">
                <a:latin typeface="Consolas" panose="020B0609020204030204" pitchFamily="49" charset="0"/>
              </a:rPr>
              <a:t>Likelihood</a:t>
            </a:r>
            <a:endParaRPr lang="fr-CA" sz="12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CA" sz="1200" dirty="0"/>
              <a:t>         •••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40C5B7F-9E70-43ED-9413-2DD27EA1E7E8}"/>
              </a:ext>
            </a:extLst>
          </p:cNvPr>
          <p:cNvSpPr/>
          <p:nvPr/>
        </p:nvSpPr>
        <p:spPr>
          <a:xfrm>
            <a:off x="770659" y="1898613"/>
            <a:ext cx="10650682" cy="38419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CA" sz="8800" dirty="0"/>
              <a:t>Exercice !!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CA" sz="2800" dirty="0"/>
              <a:t>Est-ce que les épisodes de pluie-sur-neige nuisent à la survie 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CA" sz="2800" dirty="0"/>
              <a:t>Pluie-sur-neige = ros</a:t>
            </a:r>
          </a:p>
          <a:p>
            <a:pPr algn="ctr"/>
            <a:r>
              <a:rPr lang="fr-CA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816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17B65-06F3-4D6B-8818-500255D2D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Survie ~ âge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46D30ACF-FEF6-45AB-A4A8-28E4B4F51E3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88484012"/>
              </p:ext>
            </p:extLst>
          </p:nvPr>
        </p:nvGraphicFramePr>
        <p:xfrm>
          <a:off x="1097280" y="1845734"/>
          <a:ext cx="3280168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79CD9-842A-402A-AFFF-AF8531888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94178" y="1845733"/>
            <a:ext cx="8365787" cy="4350785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for(i in 1:nind){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   </a:t>
            </a:r>
            <a:r>
              <a:rPr lang="fr-CA" dirty="0">
                <a:solidFill>
                  <a:schemeClr val="tx1"/>
                </a:solidFill>
                <a:latin typeface="Consolas" panose="020B0609020204030204" pitchFamily="49" charset="0"/>
              </a:rPr>
              <a:t>for (t in 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f[i]:</a:t>
            </a:r>
            <a:r>
              <a:rPr lang="fr-CA" dirty="0">
                <a:solidFill>
                  <a:schemeClr val="tx1"/>
                </a:solidFill>
                <a:latin typeface="Consolas" panose="020B0609020204030204" pitchFamily="49" charset="0"/>
              </a:rPr>
              <a:t>(n.occasions-1)){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      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logit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(phi[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]) &lt;- phi.mu[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age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[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]] </a:t>
            </a:r>
            <a:r>
              <a:rPr lang="fr-CA" dirty="0">
                <a:solidFill>
                  <a:schemeClr val="tx1"/>
                </a:solidFill>
                <a:latin typeface="Consolas" panose="020B0609020204030204" pitchFamily="49" charset="0"/>
              </a:rPr>
              <a:t>+ </a:t>
            </a:r>
            <a:r>
              <a:rPr lang="fr-CA" dirty="0" err="1">
                <a:solidFill>
                  <a:schemeClr val="tx1"/>
                </a:solidFill>
                <a:latin typeface="Consolas" panose="020B0609020204030204" pitchFamily="49" charset="0"/>
              </a:rPr>
              <a:t>ran.phi</a:t>
            </a:r>
            <a:r>
              <a:rPr lang="fr-CA" dirty="0">
                <a:solidFill>
                  <a:schemeClr val="tx1"/>
                </a:solidFill>
                <a:latin typeface="Consolas" panose="020B0609020204030204" pitchFamily="49" charset="0"/>
              </a:rPr>
              <a:t>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   </a:t>
            </a:r>
            <a:r>
              <a:rPr lang="fr-CA" dirty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for (t in 1:(n.occasions-1)){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logit</a:t>
            </a:r>
            <a:r>
              <a:rPr lang="fr-CA" dirty="0">
                <a:latin typeface="Consolas" panose="020B0609020204030204" pitchFamily="49" charset="0"/>
              </a:rPr>
              <a:t>(p[t]) &lt;- p.mu + </a:t>
            </a:r>
            <a:r>
              <a:rPr lang="fr-CA" dirty="0" err="1">
                <a:latin typeface="Consolas" panose="020B0609020204030204" pitchFamily="49" charset="0"/>
              </a:rPr>
              <a:t>ran.p</a:t>
            </a:r>
            <a:r>
              <a:rPr lang="fr-CA" dirty="0">
                <a:latin typeface="Consolas" panose="020B0609020204030204" pitchFamily="49" charset="0"/>
              </a:rPr>
              <a:t>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ran.p</a:t>
            </a:r>
            <a:r>
              <a:rPr lang="fr-CA" dirty="0">
                <a:latin typeface="Consolas" panose="020B0609020204030204" pitchFamily="49" charset="0"/>
              </a:rPr>
              <a:t>[t] ~ </a:t>
            </a:r>
            <a:r>
              <a:rPr lang="fr-CA" dirty="0" err="1">
                <a:latin typeface="Consolas" panose="020B0609020204030204" pitchFamily="49" charset="0"/>
              </a:rPr>
              <a:t>dnorm</a:t>
            </a:r>
            <a:r>
              <a:rPr lang="fr-CA" dirty="0">
                <a:latin typeface="Consolas" panose="020B0609020204030204" pitchFamily="49" charset="0"/>
              </a:rPr>
              <a:t>(p.mu, </a:t>
            </a:r>
            <a:r>
              <a:rPr lang="fr-CA" dirty="0" err="1">
                <a:latin typeface="Consolas" panose="020B0609020204030204" pitchFamily="49" charset="0"/>
              </a:rPr>
              <a:t>sd</a:t>
            </a:r>
            <a:r>
              <a:rPr lang="fr-CA" dirty="0">
                <a:latin typeface="Consolas" panose="020B0609020204030204" pitchFamily="49" charset="0"/>
              </a:rPr>
              <a:t>=p.sd)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ran.phi</a:t>
            </a:r>
            <a:r>
              <a:rPr lang="fr-CA" dirty="0">
                <a:latin typeface="Consolas" panose="020B0609020204030204" pitchFamily="49" charset="0"/>
              </a:rPr>
              <a:t>[t] ~ </a:t>
            </a:r>
            <a:r>
              <a:rPr lang="fr-CA" dirty="0" err="1">
                <a:latin typeface="Consolas" panose="020B0609020204030204" pitchFamily="49" charset="0"/>
              </a:rPr>
              <a:t>dnorm</a:t>
            </a:r>
            <a:r>
              <a:rPr lang="fr-CA" dirty="0">
                <a:latin typeface="Consolas" panose="020B0609020204030204" pitchFamily="49" charset="0"/>
              </a:rPr>
              <a:t>(0,sd=phi.sd)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 err="1">
                <a:latin typeface="Consolas" panose="020B0609020204030204" pitchFamily="49" charset="0"/>
              </a:rPr>
              <a:t>p.mu~dlogis</a:t>
            </a:r>
            <a:r>
              <a:rPr lang="fr-CA" dirty="0">
                <a:latin typeface="Consolas" panose="020B0609020204030204" pitchFamily="49" charset="0"/>
              </a:rPr>
              <a:t>(0,1)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phi.sd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(0,3)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p.sd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(0,3)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for(a in 1:nbAge){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   phi.mu[a]~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dnorm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(0,0.001)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2000" dirty="0"/>
              <a:t>•••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mu1[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&lt;- phi[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i,</a:t>
            </a:r>
            <a:r>
              <a:rPr lang="fr-CA" dirty="0">
                <a:latin typeface="Consolas" panose="020B0609020204030204" pitchFamily="49" charset="0"/>
              </a:rPr>
              <a:t>t-1] * z[i,t-1]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D508BC0-E48A-4230-A667-4BF38CEC3920}"/>
              </a:ext>
            </a:extLst>
          </p:cNvPr>
          <p:cNvSpPr/>
          <p:nvPr/>
        </p:nvSpPr>
        <p:spPr>
          <a:xfrm>
            <a:off x="7840494" y="2120630"/>
            <a:ext cx="2422187" cy="573932"/>
          </a:xfrm>
          <a:prstGeom prst="ellipse">
            <a:avLst/>
          </a:prstGeom>
          <a:noFill/>
          <a:ln w="57150">
            <a:solidFill>
              <a:srgbClr val="E483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7" name="Callout: Down Arrow 6">
            <a:extLst>
              <a:ext uri="{FF2B5EF4-FFF2-40B4-BE49-F238E27FC236}">
                <a16:creationId xmlns:a16="http://schemas.microsoft.com/office/drawing/2014/main" id="{7DCE5ECD-21D2-4CA9-B1B7-DB7ED7ABEEB0}"/>
              </a:ext>
            </a:extLst>
          </p:cNvPr>
          <p:cNvSpPr/>
          <p:nvPr/>
        </p:nvSpPr>
        <p:spPr>
          <a:xfrm>
            <a:off x="7782128" y="661481"/>
            <a:ext cx="2529191" cy="1274323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Indexe niché</a:t>
            </a:r>
          </a:p>
        </p:txBody>
      </p:sp>
    </p:spTree>
    <p:extLst>
      <p:ext uri="{BB962C8B-B14F-4D97-AF65-F5344CB8AC3E}">
        <p14:creationId xmlns:p14="http://schemas.microsoft.com/office/powerpoint/2010/main" val="32393376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DBF45-CD68-427E-95F7-2A7D8750D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Survie ~ âge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0BE2B-119A-4E86-93C4-70C189E88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869" y="1748671"/>
            <a:ext cx="9494262" cy="4120424"/>
          </a:xfrm>
          <a:prstGeom prst="rect">
            <a:avLst/>
          </a:prstGeom>
        </p:spPr>
      </p:pic>
      <p:pic>
        <p:nvPicPr>
          <p:cNvPr id="7" name="Picture 6" descr="A person sitting in an airplane&#10;&#10;Description automatically generated with low confidence">
            <a:extLst>
              <a:ext uri="{FF2B5EF4-FFF2-40B4-BE49-F238E27FC236}">
                <a16:creationId xmlns:a16="http://schemas.microsoft.com/office/drawing/2014/main" id="{5EBBFE6B-4552-4576-A350-02D36244B5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164" y="2268682"/>
            <a:ext cx="3666836" cy="275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92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E08E5-29A1-4676-9CB8-EAE59BE9C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Priors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60B70-EF62-47E4-A10E-BBD032CD7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Nécessaire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Sous forme de distribution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Ce que l’on sait déjà (et qui peut être pas grand chose)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Peu d’influence si il y a suffisamment de données</a:t>
            </a:r>
          </a:p>
          <a:p>
            <a:pPr marL="0" indent="0">
              <a:buNone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5829900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936D9-3732-4CB6-8516-170D75400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fr-CA" sz="5400" dirty="0"/>
              <a:t>Trop, c’est comme pas assez !!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B39C4D38-9A78-41C6-A03C-8FCB52F032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3306953"/>
              </p:ext>
            </p:extLst>
          </p:nvPr>
        </p:nvGraphicFramePr>
        <p:xfrm>
          <a:off x="6096000" y="390843"/>
          <a:ext cx="4405745" cy="22250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881149">
                  <a:extLst>
                    <a:ext uri="{9D8B030D-6E8A-4147-A177-3AD203B41FA5}">
                      <a16:colId xmlns:a16="http://schemas.microsoft.com/office/drawing/2014/main" val="168249480"/>
                    </a:ext>
                  </a:extLst>
                </a:gridCol>
                <a:gridCol w="881149">
                  <a:extLst>
                    <a:ext uri="{9D8B030D-6E8A-4147-A177-3AD203B41FA5}">
                      <a16:colId xmlns:a16="http://schemas.microsoft.com/office/drawing/2014/main" val="3513122699"/>
                    </a:ext>
                  </a:extLst>
                </a:gridCol>
                <a:gridCol w="881149">
                  <a:extLst>
                    <a:ext uri="{9D8B030D-6E8A-4147-A177-3AD203B41FA5}">
                      <a16:colId xmlns:a16="http://schemas.microsoft.com/office/drawing/2014/main" val="3450346437"/>
                    </a:ext>
                  </a:extLst>
                </a:gridCol>
                <a:gridCol w="881149">
                  <a:extLst>
                    <a:ext uri="{9D8B030D-6E8A-4147-A177-3AD203B41FA5}">
                      <a16:colId xmlns:a16="http://schemas.microsoft.com/office/drawing/2014/main" val="2137406832"/>
                    </a:ext>
                  </a:extLst>
                </a:gridCol>
                <a:gridCol w="881149">
                  <a:extLst>
                    <a:ext uri="{9D8B030D-6E8A-4147-A177-3AD203B41FA5}">
                      <a16:colId xmlns:a16="http://schemas.microsoft.com/office/drawing/2014/main" val="32344383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863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568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4629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151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2304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415982"/>
                  </a:ext>
                </a:extLst>
              </a:tr>
            </a:tbl>
          </a:graphicData>
        </a:graphic>
      </p:graphicFrame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B94EC52-8248-4BDB-ADD4-A8EF5BA3389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ctr"/>
          <a:lstStyle/>
          <a:p>
            <a:pPr algn="ctr"/>
            <a:r>
              <a:rPr lang="fr-CA" dirty="0"/>
              <a:t>Utiliser des classes d’âge</a:t>
            </a:r>
          </a:p>
          <a:p>
            <a:pPr algn="ctr"/>
            <a:r>
              <a:rPr lang="fr-CA" dirty="0"/>
              <a:t>Pour:</a:t>
            </a:r>
          </a:p>
          <a:p>
            <a:pPr marL="342900" indent="-342900" algn="ctr">
              <a:buAutoNum type="arabicPeriod"/>
            </a:pPr>
            <a:r>
              <a:rPr lang="fr-CA" dirty="0"/>
              <a:t>Réduire le nombre de paramètres</a:t>
            </a:r>
          </a:p>
          <a:p>
            <a:pPr marL="342900" indent="-342900" algn="ctr">
              <a:buAutoNum type="arabicPeriod"/>
            </a:pPr>
            <a:r>
              <a:rPr lang="fr-CA" dirty="0"/>
              <a:t>Augmenter le N par groupe</a:t>
            </a:r>
          </a:p>
          <a:p>
            <a:pPr marL="342900" indent="-342900" algn="ctr">
              <a:buAutoNum type="arabicPeriod"/>
            </a:pPr>
            <a:r>
              <a:rPr lang="fr-CA" dirty="0"/>
              <a:t>Améliorer la précision de l’estimation de la survie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DA6B87-C388-4F2D-B10E-53EC3BCAF73F}"/>
              </a:ext>
            </a:extLst>
          </p:cNvPr>
          <p:cNvCxnSpPr/>
          <p:nvPr/>
        </p:nvCxnSpPr>
        <p:spPr>
          <a:xfrm flipH="1">
            <a:off x="457200" y="2805545"/>
            <a:ext cx="32004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57AF989-57E6-4BAD-B97D-DD85E38EC64E}"/>
              </a:ext>
            </a:extLst>
          </p:cNvPr>
          <p:cNvSpPr txBox="1"/>
          <p:nvPr/>
        </p:nvSpPr>
        <p:spPr>
          <a:xfrm>
            <a:off x="4888922" y="3338081"/>
            <a:ext cx="6819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ageC</a:t>
            </a:r>
            <a:r>
              <a:rPr lang="en-US" dirty="0">
                <a:latin typeface="Consolas" panose="020B0609020204030204" pitchFamily="49" charset="0"/>
              </a:rPr>
              <a:t> &lt;-c(1, 2, 3, 4, 4, 4, 4, 4, 4, 5, 5, 5,</a:t>
            </a:r>
          </a:p>
          <a:p>
            <a:r>
              <a:rPr lang="en-US" dirty="0">
                <a:latin typeface="Consolas" panose="020B0609020204030204" pitchFamily="49" charset="0"/>
              </a:rPr>
              <a:t>         6, 6, 6, 6, 6, 6, 6, 6, 6, 6, 6, 6, 6, 6)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</a:rPr>
              <a:t>data$age</a:t>
            </a:r>
            <a:r>
              <a:rPr lang="en-US" dirty="0">
                <a:latin typeface="Consolas" panose="020B0609020204030204" pitchFamily="49" charset="0"/>
              </a:rPr>
              <a:t> &lt;- apply(age,1:2,function(x) </a:t>
            </a:r>
            <a:r>
              <a:rPr lang="en-US" dirty="0" err="1">
                <a:latin typeface="Consolas" panose="020B0609020204030204" pitchFamily="49" charset="0"/>
              </a:rPr>
              <a:t>ageC</a:t>
            </a:r>
            <a:r>
              <a:rPr lang="en-US" dirty="0">
                <a:latin typeface="Consolas" panose="020B0609020204030204" pitchFamily="49" charset="0"/>
              </a:rPr>
              <a:t>[x])</a:t>
            </a:r>
          </a:p>
          <a:p>
            <a:endParaRPr lang="fr-CA" dirty="0">
              <a:latin typeface="Consolas" panose="020B0609020204030204" pitchFamily="49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F107A8B-3CDE-4AE3-B3E4-F7CB113DC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274" y="4522077"/>
            <a:ext cx="6438761" cy="233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321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621E2-769F-40E1-ABFD-2CB2E6474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Ok. On a fait plein de modèles,</a:t>
            </a:r>
            <a:br>
              <a:rPr lang="fr-CA" dirty="0"/>
            </a:br>
            <a:r>
              <a:rPr lang="fr-CA" dirty="0"/>
              <a:t>mais c’est lequel le meilleur ?</a:t>
            </a:r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FE085F55-FEE1-4522-AE34-1B465B0669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445" y="1972050"/>
            <a:ext cx="7209110" cy="4055124"/>
          </a:xfrm>
        </p:spPr>
      </p:pic>
    </p:spTree>
    <p:extLst>
      <p:ext uri="{BB962C8B-B14F-4D97-AF65-F5344CB8AC3E}">
        <p14:creationId xmlns:p14="http://schemas.microsoft.com/office/powerpoint/2010/main" val="25113606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98700-B20B-4662-BB11-4788D7F4B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WAIC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88DF8-8B04-4561-B69A-30ACCFD97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5611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fr-CA" sz="2800" dirty="0"/>
              <a:t>Watanabe-</a:t>
            </a:r>
            <a:r>
              <a:rPr lang="fr-CA" sz="2800" dirty="0" err="1"/>
              <a:t>Akaike</a:t>
            </a:r>
            <a:r>
              <a:rPr lang="fr-CA" sz="2800" dirty="0"/>
              <a:t> Information </a:t>
            </a:r>
            <a:r>
              <a:rPr lang="fr-CA" sz="2800" dirty="0" err="1"/>
              <a:t>Criteria</a:t>
            </a:r>
            <a:endParaRPr lang="fr-CA" sz="2800" dirty="0"/>
          </a:p>
          <a:p>
            <a:pPr>
              <a:buFont typeface="Wingdings" panose="05000000000000000000" pitchFamily="2" charset="2"/>
              <a:buChar char="v"/>
            </a:pPr>
            <a:endParaRPr lang="fr-CA" sz="2800" dirty="0"/>
          </a:p>
          <a:p>
            <a:pPr>
              <a:buFont typeface="Wingdings" panose="05000000000000000000" pitchFamily="2" charset="2"/>
              <a:buChar char="v"/>
            </a:pPr>
            <a:endParaRPr lang="fr-CA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>
                <a:effectLst/>
              </a:rPr>
              <a:t>E[p(</a:t>
            </a:r>
            <a:r>
              <a:rPr lang="en-US" sz="2800" dirty="0" err="1">
                <a:effectLst/>
              </a:rPr>
              <a:t>yi∣θ</a:t>
            </a:r>
            <a:r>
              <a:rPr lang="en-US" sz="2800" dirty="0">
                <a:effectLst/>
              </a:rPr>
              <a:t>)]</a:t>
            </a:r>
            <a:r>
              <a:rPr lang="en-US" sz="2800" dirty="0"/>
              <a:t> = likelihood </a:t>
            </a:r>
            <a:r>
              <a:rPr lang="en-US" sz="2800" dirty="0" err="1"/>
              <a:t>posterieur</a:t>
            </a:r>
            <a:r>
              <a:rPr lang="en-US" sz="2800" dirty="0"/>
              <a:t> </a:t>
            </a:r>
            <a:r>
              <a:rPr lang="en-US" sz="2800" dirty="0" err="1"/>
              <a:t>moyen</a:t>
            </a:r>
            <a:r>
              <a:rPr lang="en-US" sz="2800" dirty="0"/>
              <a:t>  pour </a:t>
            </a:r>
            <a:r>
              <a:rPr lang="en-US" sz="2800" dirty="0" err="1"/>
              <a:t>chaque</a:t>
            </a:r>
            <a:r>
              <a:rPr lang="en-US" sz="2800" dirty="0"/>
              <a:t> observation I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i="1" dirty="0" err="1"/>
              <a:t>P</a:t>
            </a:r>
            <a:r>
              <a:rPr lang="en-US" sz="2800" dirty="0" err="1"/>
              <a:t>waic</a:t>
            </a:r>
            <a:r>
              <a:rPr lang="en-US" sz="2800" dirty="0"/>
              <a:t> </a:t>
            </a:r>
            <a:r>
              <a:rPr lang="en-US" sz="2800" dirty="0" err="1"/>
              <a:t>est</a:t>
            </a:r>
            <a:r>
              <a:rPr lang="en-US" sz="2800" dirty="0"/>
              <a:t> </a:t>
            </a:r>
            <a:r>
              <a:rPr lang="en-US" sz="2800" dirty="0" err="1"/>
              <a:t>une</a:t>
            </a:r>
            <a:r>
              <a:rPr lang="en-US" sz="2800" dirty="0"/>
              <a:t> </a:t>
            </a:r>
            <a:r>
              <a:rPr lang="en-US" sz="2800" dirty="0" err="1"/>
              <a:t>pénalité</a:t>
            </a:r>
            <a:r>
              <a:rPr lang="en-US" sz="2800" dirty="0"/>
              <a:t> </a:t>
            </a:r>
            <a:r>
              <a:rPr lang="en-US" sz="2800" dirty="0" err="1"/>
              <a:t>basée</a:t>
            </a:r>
            <a:r>
              <a:rPr lang="en-US" sz="2800" dirty="0"/>
              <a:t> sur la variance </a:t>
            </a:r>
            <a:r>
              <a:rPr lang="en-US" sz="2800" dirty="0" err="1"/>
              <a:t>postérieure</a:t>
            </a:r>
            <a:r>
              <a:rPr lang="en-US" sz="2800" dirty="0"/>
              <a:t> du likelihood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 err="1"/>
              <a:t>C’est</a:t>
            </a:r>
            <a:r>
              <a:rPr lang="en-US" sz="2800" dirty="0"/>
              <a:t> </a:t>
            </a:r>
            <a:r>
              <a:rPr lang="en-US" sz="2800" dirty="0" err="1"/>
              <a:t>comme</a:t>
            </a:r>
            <a:r>
              <a:rPr lang="en-US" sz="2800" dirty="0"/>
              <a:t> </a:t>
            </a:r>
            <a:r>
              <a:rPr lang="en-US" sz="2800" dirty="0" err="1"/>
              <a:t>l’AIC</a:t>
            </a:r>
            <a:r>
              <a:rPr lang="en-US" sz="2800" dirty="0"/>
              <a:t>, </a:t>
            </a:r>
            <a:r>
              <a:rPr lang="en-US" sz="3600" b="1" dirty="0"/>
              <a:t>plus petit = </a:t>
            </a:r>
            <a:r>
              <a:rPr lang="en-US" sz="3600" b="1" dirty="0" err="1"/>
              <a:t>mieux</a:t>
            </a:r>
            <a:endParaRPr lang="fr-CA" sz="28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2A7A6C-2699-424A-B436-6EBC0AA27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1372" y="2420908"/>
            <a:ext cx="4476750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223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C9588-A5B6-4DB1-8623-E321271DD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047CF21-15CE-4739-8AD0-A37705CFB3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0243851"/>
              </p:ext>
            </p:extLst>
          </p:nvPr>
        </p:nvGraphicFramePr>
        <p:xfrm>
          <a:off x="1096963" y="1846263"/>
          <a:ext cx="10058400" cy="3909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1526917333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15512434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waic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5164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2490.405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97473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2459.407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81375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2517.287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74777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2491.67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11175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ttr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2461.138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42234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tcov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2459.856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0682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ageC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2404.085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30163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ageF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2419.953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67259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15353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28636-C96B-43A1-8FD1-21366EF07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Sélection de modèle alternative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09E33-EA8C-4820-8211-47FE31132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Bayes ratio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Réversible jump MCMC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Régularisation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k-</a:t>
            </a:r>
            <a:r>
              <a:rPr lang="fr-CA" dirty="0" err="1"/>
              <a:t>fold</a:t>
            </a:r>
            <a:r>
              <a:rPr lang="fr-CA" dirty="0"/>
              <a:t> cross-validation</a:t>
            </a:r>
          </a:p>
          <a:p>
            <a:pPr>
              <a:buFont typeface="Wingdings" panose="05000000000000000000" pitchFamily="2" charset="2"/>
              <a:buChar char="v"/>
            </a:pPr>
            <a:endParaRPr lang="fr-CA" dirty="0"/>
          </a:p>
          <a:p>
            <a:pPr>
              <a:buFont typeface="Wingdings" panose="05000000000000000000" pitchFamily="2" charset="2"/>
              <a:buChar char="v"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4188155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5EA91-A8C1-4A7C-B030-E2EA34681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State-</a:t>
            </a:r>
            <a:r>
              <a:rPr lang="fr-CA" dirty="0" err="1"/>
              <a:t>space</a:t>
            </a:r>
            <a:r>
              <a:rPr lang="fr-CA" dirty="0"/>
              <a:t> vs M-</a:t>
            </a:r>
            <a:r>
              <a:rPr lang="fr-CA" dirty="0" err="1"/>
              <a:t>array</a:t>
            </a:r>
            <a:endParaRPr lang="fr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8BCB6-224E-4D0D-B9EF-C69E3CF5D5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State-</a:t>
            </a:r>
            <a:r>
              <a:rPr lang="fr-CA" dirty="0" err="1"/>
              <a:t>space</a:t>
            </a:r>
            <a:endParaRPr lang="fr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94F5776-CA5C-4010-B65A-9949F21CA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8466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Distribution: </a:t>
            </a:r>
            <a:r>
              <a:rPr lang="fr-CA" dirty="0" err="1"/>
              <a:t>bernoulli</a:t>
            </a:r>
            <a:endParaRPr lang="fr-CA" dirty="0"/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Facile à complexifier / var. individuelles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4AE02-9691-43C4-B1DB-A094536085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 dirty="0"/>
              <a:t>M-</a:t>
            </a:r>
            <a:r>
              <a:rPr lang="fr-CA" dirty="0" err="1"/>
              <a:t>array</a:t>
            </a:r>
            <a:endParaRPr lang="fr-CA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11938D-07DA-4C4B-880A-2764DC860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8466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Distribution: multinomial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Compacte / rapide</a:t>
            </a:r>
          </a:p>
          <a:p>
            <a:pPr marL="0" indent="0">
              <a:buNone/>
            </a:pPr>
            <a:endParaRPr lang="fr-CA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7B156605-FCE5-4C16-94AF-367B72F26A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04626"/>
              </p:ext>
            </p:extLst>
          </p:nvPr>
        </p:nvGraphicFramePr>
        <p:xfrm>
          <a:off x="1097280" y="3539066"/>
          <a:ext cx="3126380" cy="25958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81595">
                  <a:extLst>
                    <a:ext uri="{9D8B030D-6E8A-4147-A177-3AD203B41FA5}">
                      <a16:colId xmlns:a16="http://schemas.microsoft.com/office/drawing/2014/main" val="1147267621"/>
                    </a:ext>
                  </a:extLst>
                </a:gridCol>
                <a:gridCol w="781595">
                  <a:extLst>
                    <a:ext uri="{9D8B030D-6E8A-4147-A177-3AD203B41FA5}">
                      <a16:colId xmlns:a16="http://schemas.microsoft.com/office/drawing/2014/main" val="3145299728"/>
                    </a:ext>
                  </a:extLst>
                </a:gridCol>
                <a:gridCol w="781595">
                  <a:extLst>
                    <a:ext uri="{9D8B030D-6E8A-4147-A177-3AD203B41FA5}">
                      <a16:colId xmlns:a16="http://schemas.microsoft.com/office/drawing/2014/main" val="1228733319"/>
                    </a:ext>
                  </a:extLst>
                </a:gridCol>
                <a:gridCol w="781595">
                  <a:extLst>
                    <a:ext uri="{9D8B030D-6E8A-4147-A177-3AD203B41FA5}">
                      <a16:colId xmlns:a16="http://schemas.microsoft.com/office/drawing/2014/main" val="32208617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086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245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053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584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810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7354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338930"/>
                  </a:ext>
                </a:extLst>
              </a:tr>
            </a:tbl>
          </a:graphicData>
        </a:graphic>
      </p:graphicFrame>
      <p:sp>
        <p:nvSpPr>
          <p:cNvPr id="9" name="Arrow: Right 8">
            <a:extLst>
              <a:ext uri="{FF2B5EF4-FFF2-40B4-BE49-F238E27FC236}">
                <a16:creationId xmlns:a16="http://schemas.microsoft.com/office/drawing/2014/main" id="{964B65A0-44B3-498B-8401-072C9EBDEB96}"/>
              </a:ext>
            </a:extLst>
          </p:cNvPr>
          <p:cNvSpPr/>
          <p:nvPr/>
        </p:nvSpPr>
        <p:spPr>
          <a:xfrm>
            <a:off x="4387217" y="4245428"/>
            <a:ext cx="1240972" cy="10559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A13628E5-6A39-46EF-8940-7E65A9DD98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879257"/>
              </p:ext>
            </p:extLst>
          </p:nvPr>
        </p:nvGraphicFramePr>
        <p:xfrm>
          <a:off x="6451599" y="3724487"/>
          <a:ext cx="4937759" cy="184682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69613">
                  <a:extLst>
                    <a:ext uri="{9D8B030D-6E8A-4147-A177-3AD203B41FA5}">
                      <a16:colId xmlns:a16="http://schemas.microsoft.com/office/drawing/2014/main" val="2371970228"/>
                    </a:ext>
                  </a:extLst>
                </a:gridCol>
                <a:gridCol w="726102">
                  <a:extLst>
                    <a:ext uri="{9D8B030D-6E8A-4147-A177-3AD203B41FA5}">
                      <a16:colId xmlns:a16="http://schemas.microsoft.com/office/drawing/2014/main" val="2718536280"/>
                    </a:ext>
                  </a:extLst>
                </a:gridCol>
                <a:gridCol w="772886">
                  <a:extLst>
                    <a:ext uri="{9D8B030D-6E8A-4147-A177-3AD203B41FA5}">
                      <a16:colId xmlns:a16="http://schemas.microsoft.com/office/drawing/2014/main" val="3814176074"/>
                    </a:ext>
                  </a:extLst>
                </a:gridCol>
                <a:gridCol w="783771">
                  <a:extLst>
                    <a:ext uri="{9D8B030D-6E8A-4147-A177-3AD203B41FA5}">
                      <a16:colId xmlns:a16="http://schemas.microsoft.com/office/drawing/2014/main" val="2286151609"/>
                    </a:ext>
                  </a:extLst>
                </a:gridCol>
                <a:gridCol w="1385387">
                  <a:extLst>
                    <a:ext uri="{9D8B030D-6E8A-4147-A177-3AD203B41FA5}">
                      <a16:colId xmlns:a16="http://schemas.microsoft.com/office/drawing/2014/main" val="210116148"/>
                    </a:ext>
                  </a:extLst>
                </a:gridCol>
              </a:tblGrid>
              <a:tr h="297730">
                <a:tc>
                  <a:txBody>
                    <a:bodyPr/>
                    <a:lstStyle/>
                    <a:p>
                      <a:pPr algn="ctr"/>
                      <a:endParaRPr lang="fr-CA" dirty="0"/>
                    </a:p>
                  </a:txBody>
                  <a:tcPr>
                    <a:solidFill>
                      <a:srgbClr val="E48312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fr-CA" dirty="0"/>
                        <a:t>Recapture (t)</a:t>
                      </a:r>
                    </a:p>
                  </a:txBody>
                  <a:tcPr>
                    <a:solidFill>
                      <a:srgbClr val="E4831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E4831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CA" dirty="0"/>
                    </a:p>
                  </a:txBody>
                  <a:tcP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dirty="0"/>
                    </a:p>
                  </a:txBody>
                  <a:tcPr>
                    <a:solidFill>
                      <a:srgbClr val="E483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9596000"/>
                  </a:ext>
                </a:extLst>
              </a:tr>
              <a:tr h="383782"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Release (t)</a:t>
                      </a:r>
                    </a:p>
                  </a:txBody>
                  <a:tcP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2</a:t>
                      </a:r>
                    </a:p>
                  </a:txBody>
                  <a:tcP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3</a:t>
                      </a:r>
                    </a:p>
                  </a:txBody>
                  <a:tcP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4</a:t>
                      </a:r>
                    </a:p>
                  </a:txBody>
                  <a:tcP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perdu</a:t>
                      </a:r>
                    </a:p>
                  </a:txBody>
                  <a:tcPr>
                    <a:solidFill>
                      <a:srgbClr val="E483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546705"/>
                  </a:ext>
                </a:extLst>
              </a:tr>
              <a:tr h="297730"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4868602"/>
                  </a:ext>
                </a:extLst>
              </a:tr>
              <a:tr h="297730"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9076115"/>
                  </a:ext>
                </a:extLst>
              </a:tr>
              <a:tr h="297730"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058287"/>
                  </a:ext>
                </a:extLst>
              </a:tr>
            </a:tbl>
          </a:graphicData>
        </a:graphic>
      </p:graphicFrame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26A654-6ABE-44B0-8538-CA10BADB866D}"/>
              </a:ext>
            </a:extLst>
          </p:cNvPr>
          <p:cNvSpPr/>
          <p:nvPr/>
        </p:nvSpPr>
        <p:spPr>
          <a:xfrm>
            <a:off x="1055914" y="3472543"/>
            <a:ext cx="7454087" cy="1208314"/>
          </a:xfrm>
          <a:custGeom>
            <a:avLst/>
            <a:gdLst>
              <a:gd name="connsiteX0" fmla="*/ 1785257 w 7454087"/>
              <a:gd name="connsiteY0" fmla="*/ 0 h 1208314"/>
              <a:gd name="connsiteX1" fmla="*/ 228600 w 7454087"/>
              <a:gd name="connsiteY1" fmla="*/ 10886 h 1208314"/>
              <a:gd name="connsiteX2" fmla="*/ 195943 w 7454087"/>
              <a:gd name="connsiteY2" fmla="*/ 21771 h 1208314"/>
              <a:gd name="connsiteX3" fmla="*/ 119743 w 7454087"/>
              <a:gd name="connsiteY3" fmla="*/ 43543 h 1208314"/>
              <a:gd name="connsiteX4" fmla="*/ 54429 w 7454087"/>
              <a:gd name="connsiteY4" fmla="*/ 76200 h 1208314"/>
              <a:gd name="connsiteX5" fmla="*/ 0 w 7454087"/>
              <a:gd name="connsiteY5" fmla="*/ 152400 h 1208314"/>
              <a:gd name="connsiteX6" fmla="*/ 10886 w 7454087"/>
              <a:gd name="connsiteY6" fmla="*/ 293914 h 1208314"/>
              <a:gd name="connsiteX7" fmla="*/ 32657 w 7454087"/>
              <a:gd name="connsiteY7" fmla="*/ 315686 h 1208314"/>
              <a:gd name="connsiteX8" fmla="*/ 97972 w 7454087"/>
              <a:gd name="connsiteY8" fmla="*/ 337457 h 1208314"/>
              <a:gd name="connsiteX9" fmla="*/ 141515 w 7454087"/>
              <a:gd name="connsiteY9" fmla="*/ 391886 h 1208314"/>
              <a:gd name="connsiteX10" fmla="*/ 174172 w 7454087"/>
              <a:gd name="connsiteY10" fmla="*/ 402771 h 1208314"/>
              <a:gd name="connsiteX11" fmla="*/ 228600 w 7454087"/>
              <a:gd name="connsiteY11" fmla="*/ 435428 h 1208314"/>
              <a:gd name="connsiteX12" fmla="*/ 250372 w 7454087"/>
              <a:gd name="connsiteY12" fmla="*/ 457200 h 1208314"/>
              <a:gd name="connsiteX13" fmla="*/ 283029 w 7454087"/>
              <a:gd name="connsiteY13" fmla="*/ 468086 h 1208314"/>
              <a:gd name="connsiteX14" fmla="*/ 315686 w 7454087"/>
              <a:gd name="connsiteY14" fmla="*/ 489857 h 1208314"/>
              <a:gd name="connsiteX15" fmla="*/ 457200 w 7454087"/>
              <a:gd name="connsiteY15" fmla="*/ 522514 h 1208314"/>
              <a:gd name="connsiteX16" fmla="*/ 1338943 w 7454087"/>
              <a:gd name="connsiteY16" fmla="*/ 522514 h 1208314"/>
              <a:gd name="connsiteX17" fmla="*/ 1524000 w 7454087"/>
              <a:gd name="connsiteY17" fmla="*/ 511628 h 1208314"/>
              <a:gd name="connsiteX18" fmla="*/ 1611086 w 7454087"/>
              <a:gd name="connsiteY18" fmla="*/ 500743 h 1208314"/>
              <a:gd name="connsiteX19" fmla="*/ 1643743 w 7454087"/>
              <a:gd name="connsiteY19" fmla="*/ 489857 h 1208314"/>
              <a:gd name="connsiteX20" fmla="*/ 1698172 w 7454087"/>
              <a:gd name="connsiteY20" fmla="*/ 478971 h 1208314"/>
              <a:gd name="connsiteX21" fmla="*/ 1730829 w 7454087"/>
              <a:gd name="connsiteY21" fmla="*/ 468086 h 1208314"/>
              <a:gd name="connsiteX22" fmla="*/ 1828800 w 7454087"/>
              <a:gd name="connsiteY22" fmla="*/ 457200 h 1208314"/>
              <a:gd name="connsiteX23" fmla="*/ 1894115 w 7454087"/>
              <a:gd name="connsiteY23" fmla="*/ 446314 h 1208314"/>
              <a:gd name="connsiteX24" fmla="*/ 1948543 w 7454087"/>
              <a:gd name="connsiteY24" fmla="*/ 435428 h 1208314"/>
              <a:gd name="connsiteX25" fmla="*/ 1981200 w 7454087"/>
              <a:gd name="connsiteY25" fmla="*/ 424543 h 1208314"/>
              <a:gd name="connsiteX26" fmla="*/ 2024743 w 7454087"/>
              <a:gd name="connsiteY26" fmla="*/ 413657 h 1208314"/>
              <a:gd name="connsiteX27" fmla="*/ 2013857 w 7454087"/>
              <a:gd name="connsiteY27" fmla="*/ 228600 h 1208314"/>
              <a:gd name="connsiteX28" fmla="*/ 1992086 w 7454087"/>
              <a:gd name="connsiteY28" fmla="*/ 195943 h 1208314"/>
              <a:gd name="connsiteX29" fmla="*/ 1926772 w 7454087"/>
              <a:gd name="connsiteY29" fmla="*/ 163286 h 1208314"/>
              <a:gd name="connsiteX30" fmla="*/ 1883229 w 7454087"/>
              <a:gd name="connsiteY30" fmla="*/ 152400 h 1208314"/>
              <a:gd name="connsiteX31" fmla="*/ 1850572 w 7454087"/>
              <a:gd name="connsiteY31" fmla="*/ 54428 h 1208314"/>
              <a:gd name="connsiteX32" fmla="*/ 1785257 w 7454087"/>
              <a:gd name="connsiteY32" fmla="*/ 32657 h 1208314"/>
              <a:gd name="connsiteX33" fmla="*/ 1654629 w 7454087"/>
              <a:gd name="connsiteY33" fmla="*/ 76200 h 1208314"/>
              <a:gd name="connsiteX34" fmla="*/ 1643743 w 7454087"/>
              <a:gd name="connsiteY34" fmla="*/ 119743 h 1208314"/>
              <a:gd name="connsiteX35" fmla="*/ 1970315 w 7454087"/>
              <a:gd name="connsiteY35" fmla="*/ 468086 h 1208314"/>
              <a:gd name="connsiteX36" fmla="*/ 2002972 w 7454087"/>
              <a:gd name="connsiteY36" fmla="*/ 478971 h 1208314"/>
              <a:gd name="connsiteX37" fmla="*/ 3461657 w 7454087"/>
              <a:gd name="connsiteY37" fmla="*/ 468086 h 1208314"/>
              <a:gd name="connsiteX38" fmla="*/ 3701143 w 7454087"/>
              <a:gd name="connsiteY38" fmla="*/ 457200 h 1208314"/>
              <a:gd name="connsiteX39" fmla="*/ 3766457 w 7454087"/>
              <a:gd name="connsiteY39" fmla="*/ 435428 h 1208314"/>
              <a:gd name="connsiteX40" fmla="*/ 3853543 w 7454087"/>
              <a:gd name="connsiteY40" fmla="*/ 424543 h 1208314"/>
              <a:gd name="connsiteX41" fmla="*/ 3973286 w 7454087"/>
              <a:gd name="connsiteY41" fmla="*/ 413657 h 1208314"/>
              <a:gd name="connsiteX42" fmla="*/ 4103915 w 7454087"/>
              <a:gd name="connsiteY42" fmla="*/ 391886 h 1208314"/>
              <a:gd name="connsiteX43" fmla="*/ 4147457 w 7454087"/>
              <a:gd name="connsiteY43" fmla="*/ 381000 h 1208314"/>
              <a:gd name="connsiteX44" fmla="*/ 4180115 w 7454087"/>
              <a:gd name="connsiteY44" fmla="*/ 370114 h 1208314"/>
              <a:gd name="connsiteX45" fmla="*/ 4267200 w 7454087"/>
              <a:gd name="connsiteY45" fmla="*/ 359228 h 1208314"/>
              <a:gd name="connsiteX46" fmla="*/ 4343400 w 7454087"/>
              <a:gd name="connsiteY46" fmla="*/ 348343 h 1208314"/>
              <a:gd name="connsiteX47" fmla="*/ 4408715 w 7454087"/>
              <a:gd name="connsiteY47" fmla="*/ 326571 h 1208314"/>
              <a:gd name="connsiteX48" fmla="*/ 4441372 w 7454087"/>
              <a:gd name="connsiteY48" fmla="*/ 315686 h 1208314"/>
              <a:gd name="connsiteX49" fmla="*/ 4506686 w 7454087"/>
              <a:gd name="connsiteY49" fmla="*/ 283028 h 1208314"/>
              <a:gd name="connsiteX50" fmla="*/ 4539343 w 7454087"/>
              <a:gd name="connsiteY50" fmla="*/ 261257 h 1208314"/>
              <a:gd name="connsiteX51" fmla="*/ 4582886 w 7454087"/>
              <a:gd name="connsiteY51" fmla="*/ 250371 h 1208314"/>
              <a:gd name="connsiteX52" fmla="*/ 4713515 w 7454087"/>
              <a:gd name="connsiteY52" fmla="*/ 217714 h 1208314"/>
              <a:gd name="connsiteX53" fmla="*/ 4833257 w 7454087"/>
              <a:gd name="connsiteY53" fmla="*/ 195943 h 1208314"/>
              <a:gd name="connsiteX54" fmla="*/ 4876800 w 7454087"/>
              <a:gd name="connsiteY54" fmla="*/ 185057 h 1208314"/>
              <a:gd name="connsiteX55" fmla="*/ 4974772 w 7454087"/>
              <a:gd name="connsiteY55" fmla="*/ 174171 h 1208314"/>
              <a:gd name="connsiteX56" fmla="*/ 5083629 w 7454087"/>
              <a:gd name="connsiteY56" fmla="*/ 141514 h 1208314"/>
              <a:gd name="connsiteX57" fmla="*/ 5116286 w 7454087"/>
              <a:gd name="connsiteY57" fmla="*/ 130628 h 1208314"/>
              <a:gd name="connsiteX58" fmla="*/ 5170715 w 7454087"/>
              <a:gd name="connsiteY58" fmla="*/ 119743 h 1208314"/>
              <a:gd name="connsiteX59" fmla="*/ 5236029 w 7454087"/>
              <a:gd name="connsiteY59" fmla="*/ 97971 h 1208314"/>
              <a:gd name="connsiteX60" fmla="*/ 5268686 w 7454087"/>
              <a:gd name="connsiteY60" fmla="*/ 87086 h 1208314"/>
              <a:gd name="connsiteX61" fmla="*/ 5301343 w 7454087"/>
              <a:gd name="connsiteY61" fmla="*/ 65314 h 1208314"/>
              <a:gd name="connsiteX62" fmla="*/ 5421086 w 7454087"/>
              <a:gd name="connsiteY62" fmla="*/ 43543 h 1208314"/>
              <a:gd name="connsiteX63" fmla="*/ 5475515 w 7454087"/>
              <a:gd name="connsiteY63" fmla="*/ 32657 h 1208314"/>
              <a:gd name="connsiteX64" fmla="*/ 5921829 w 7454087"/>
              <a:gd name="connsiteY64" fmla="*/ 54428 h 1208314"/>
              <a:gd name="connsiteX65" fmla="*/ 6008915 w 7454087"/>
              <a:gd name="connsiteY65" fmla="*/ 76200 h 1208314"/>
              <a:gd name="connsiteX66" fmla="*/ 6117772 w 7454087"/>
              <a:gd name="connsiteY66" fmla="*/ 97971 h 1208314"/>
              <a:gd name="connsiteX67" fmla="*/ 6248400 w 7454087"/>
              <a:gd name="connsiteY67" fmla="*/ 130628 h 1208314"/>
              <a:gd name="connsiteX68" fmla="*/ 6313715 w 7454087"/>
              <a:gd name="connsiteY68" fmla="*/ 152400 h 1208314"/>
              <a:gd name="connsiteX69" fmla="*/ 6411686 w 7454087"/>
              <a:gd name="connsiteY69" fmla="*/ 174171 h 1208314"/>
              <a:gd name="connsiteX70" fmla="*/ 6477000 w 7454087"/>
              <a:gd name="connsiteY70" fmla="*/ 195943 h 1208314"/>
              <a:gd name="connsiteX71" fmla="*/ 6509657 w 7454087"/>
              <a:gd name="connsiteY71" fmla="*/ 206828 h 1208314"/>
              <a:gd name="connsiteX72" fmla="*/ 6585857 w 7454087"/>
              <a:gd name="connsiteY72" fmla="*/ 228600 h 1208314"/>
              <a:gd name="connsiteX73" fmla="*/ 6662057 w 7454087"/>
              <a:gd name="connsiteY73" fmla="*/ 261257 h 1208314"/>
              <a:gd name="connsiteX74" fmla="*/ 6694715 w 7454087"/>
              <a:gd name="connsiteY74" fmla="*/ 283028 h 1208314"/>
              <a:gd name="connsiteX75" fmla="*/ 6760029 w 7454087"/>
              <a:gd name="connsiteY75" fmla="*/ 304800 h 1208314"/>
              <a:gd name="connsiteX76" fmla="*/ 6781800 w 7454087"/>
              <a:gd name="connsiteY76" fmla="*/ 337457 h 1208314"/>
              <a:gd name="connsiteX77" fmla="*/ 6825343 w 7454087"/>
              <a:gd name="connsiteY77" fmla="*/ 381000 h 1208314"/>
              <a:gd name="connsiteX78" fmla="*/ 6868886 w 7454087"/>
              <a:gd name="connsiteY78" fmla="*/ 424543 h 1208314"/>
              <a:gd name="connsiteX79" fmla="*/ 6901543 w 7454087"/>
              <a:gd name="connsiteY79" fmla="*/ 457200 h 1208314"/>
              <a:gd name="connsiteX80" fmla="*/ 6923315 w 7454087"/>
              <a:gd name="connsiteY80" fmla="*/ 478971 h 1208314"/>
              <a:gd name="connsiteX81" fmla="*/ 6955972 w 7454087"/>
              <a:gd name="connsiteY81" fmla="*/ 544286 h 1208314"/>
              <a:gd name="connsiteX82" fmla="*/ 6988629 w 7454087"/>
              <a:gd name="connsiteY82" fmla="*/ 598714 h 1208314"/>
              <a:gd name="connsiteX83" fmla="*/ 7021286 w 7454087"/>
              <a:gd name="connsiteY83" fmla="*/ 664028 h 1208314"/>
              <a:gd name="connsiteX84" fmla="*/ 7032172 w 7454087"/>
              <a:gd name="connsiteY84" fmla="*/ 696686 h 1208314"/>
              <a:gd name="connsiteX85" fmla="*/ 7075715 w 7454087"/>
              <a:gd name="connsiteY85" fmla="*/ 751114 h 1208314"/>
              <a:gd name="connsiteX86" fmla="*/ 7108372 w 7454087"/>
              <a:gd name="connsiteY86" fmla="*/ 762000 h 1208314"/>
              <a:gd name="connsiteX87" fmla="*/ 7130143 w 7454087"/>
              <a:gd name="connsiteY87" fmla="*/ 794657 h 1208314"/>
              <a:gd name="connsiteX88" fmla="*/ 7173686 w 7454087"/>
              <a:gd name="connsiteY88" fmla="*/ 838200 h 1208314"/>
              <a:gd name="connsiteX89" fmla="*/ 7195457 w 7454087"/>
              <a:gd name="connsiteY89" fmla="*/ 870857 h 1208314"/>
              <a:gd name="connsiteX90" fmla="*/ 7239000 w 7454087"/>
              <a:gd name="connsiteY90" fmla="*/ 914400 h 1208314"/>
              <a:gd name="connsiteX91" fmla="*/ 7260772 w 7454087"/>
              <a:gd name="connsiteY91" fmla="*/ 947057 h 1208314"/>
              <a:gd name="connsiteX92" fmla="*/ 7293429 w 7454087"/>
              <a:gd name="connsiteY92" fmla="*/ 968828 h 1208314"/>
              <a:gd name="connsiteX93" fmla="*/ 7358743 w 7454087"/>
              <a:gd name="connsiteY93" fmla="*/ 1034143 h 1208314"/>
              <a:gd name="connsiteX94" fmla="*/ 7380515 w 7454087"/>
              <a:gd name="connsiteY94" fmla="*/ 1055914 h 1208314"/>
              <a:gd name="connsiteX95" fmla="*/ 7445829 w 7454087"/>
              <a:gd name="connsiteY95" fmla="*/ 1066800 h 1208314"/>
              <a:gd name="connsiteX96" fmla="*/ 7445829 w 7454087"/>
              <a:gd name="connsiteY96" fmla="*/ 1208314 h 120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454087" h="1208314">
                <a:moveTo>
                  <a:pt x="1785257" y="0"/>
                </a:moveTo>
                <a:lnTo>
                  <a:pt x="228600" y="10886"/>
                </a:lnTo>
                <a:cubicBezTo>
                  <a:pt x="217127" y="11043"/>
                  <a:pt x="206976" y="18619"/>
                  <a:pt x="195943" y="21771"/>
                </a:cubicBezTo>
                <a:cubicBezTo>
                  <a:pt x="179666" y="26422"/>
                  <a:pt x="137144" y="34843"/>
                  <a:pt x="119743" y="43543"/>
                </a:cubicBezTo>
                <a:cubicBezTo>
                  <a:pt x="35334" y="85747"/>
                  <a:pt x="136513" y="48838"/>
                  <a:pt x="54429" y="76200"/>
                </a:cubicBezTo>
                <a:cubicBezTo>
                  <a:pt x="2772" y="127857"/>
                  <a:pt x="17377" y="100270"/>
                  <a:pt x="0" y="152400"/>
                </a:cubicBezTo>
                <a:cubicBezTo>
                  <a:pt x="3629" y="199571"/>
                  <a:pt x="1608" y="247522"/>
                  <a:pt x="10886" y="293914"/>
                </a:cubicBezTo>
                <a:cubicBezTo>
                  <a:pt x="12899" y="303978"/>
                  <a:pt x="23477" y="311096"/>
                  <a:pt x="32657" y="315686"/>
                </a:cubicBezTo>
                <a:cubicBezTo>
                  <a:pt x="53183" y="325949"/>
                  <a:pt x="97972" y="337457"/>
                  <a:pt x="97972" y="337457"/>
                </a:cubicBezTo>
                <a:cubicBezTo>
                  <a:pt x="107861" y="352290"/>
                  <a:pt x="124280" y="381545"/>
                  <a:pt x="141515" y="391886"/>
                </a:cubicBezTo>
                <a:cubicBezTo>
                  <a:pt x="151354" y="397789"/>
                  <a:pt x="163286" y="399143"/>
                  <a:pt x="174172" y="402771"/>
                </a:cubicBezTo>
                <a:cubicBezTo>
                  <a:pt x="229333" y="457935"/>
                  <a:pt x="157946" y="393036"/>
                  <a:pt x="228600" y="435428"/>
                </a:cubicBezTo>
                <a:cubicBezTo>
                  <a:pt x="237401" y="440708"/>
                  <a:pt x="241571" y="451919"/>
                  <a:pt x="250372" y="457200"/>
                </a:cubicBezTo>
                <a:cubicBezTo>
                  <a:pt x="260211" y="463104"/>
                  <a:pt x="272766" y="462954"/>
                  <a:pt x="283029" y="468086"/>
                </a:cubicBezTo>
                <a:cubicBezTo>
                  <a:pt x="294731" y="473937"/>
                  <a:pt x="303731" y="484544"/>
                  <a:pt x="315686" y="489857"/>
                </a:cubicBezTo>
                <a:cubicBezTo>
                  <a:pt x="372310" y="515023"/>
                  <a:pt x="395212" y="513658"/>
                  <a:pt x="457200" y="522514"/>
                </a:cubicBezTo>
                <a:cubicBezTo>
                  <a:pt x="757572" y="622641"/>
                  <a:pt x="498373" y="540211"/>
                  <a:pt x="1338943" y="522514"/>
                </a:cubicBezTo>
                <a:cubicBezTo>
                  <a:pt x="1400722" y="521213"/>
                  <a:pt x="1462314" y="515257"/>
                  <a:pt x="1524000" y="511628"/>
                </a:cubicBezTo>
                <a:cubicBezTo>
                  <a:pt x="1553029" y="508000"/>
                  <a:pt x="1582303" y="505976"/>
                  <a:pt x="1611086" y="500743"/>
                </a:cubicBezTo>
                <a:cubicBezTo>
                  <a:pt x="1622375" y="498690"/>
                  <a:pt x="1632611" y="492640"/>
                  <a:pt x="1643743" y="489857"/>
                </a:cubicBezTo>
                <a:cubicBezTo>
                  <a:pt x="1661693" y="485369"/>
                  <a:pt x="1680222" y="483458"/>
                  <a:pt x="1698172" y="478971"/>
                </a:cubicBezTo>
                <a:cubicBezTo>
                  <a:pt x="1709304" y="476188"/>
                  <a:pt x="1719511" y="469972"/>
                  <a:pt x="1730829" y="468086"/>
                </a:cubicBezTo>
                <a:cubicBezTo>
                  <a:pt x="1763240" y="462684"/>
                  <a:pt x="1796230" y="461543"/>
                  <a:pt x="1828800" y="457200"/>
                </a:cubicBezTo>
                <a:cubicBezTo>
                  <a:pt x="1850678" y="454283"/>
                  <a:pt x="1872399" y="450262"/>
                  <a:pt x="1894115" y="446314"/>
                </a:cubicBezTo>
                <a:cubicBezTo>
                  <a:pt x="1912319" y="443004"/>
                  <a:pt x="1930593" y="439915"/>
                  <a:pt x="1948543" y="435428"/>
                </a:cubicBezTo>
                <a:cubicBezTo>
                  <a:pt x="1959675" y="432645"/>
                  <a:pt x="1970167" y="427695"/>
                  <a:pt x="1981200" y="424543"/>
                </a:cubicBezTo>
                <a:cubicBezTo>
                  <a:pt x="1995585" y="420433"/>
                  <a:pt x="2010229" y="417286"/>
                  <a:pt x="2024743" y="413657"/>
                </a:cubicBezTo>
                <a:cubicBezTo>
                  <a:pt x="2021114" y="351971"/>
                  <a:pt x="2023023" y="289709"/>
                  <a:pt x="2013857" y="228600"/>
                </a:cubicBezTo>
                <a:cubicBezTo>
                  <a:pt x="2011916" y="215662"/>
                  <a:pt x="2001337" y="205194"/>
                  <a:pt x="1992086" y="195943"/>
                </a:cubicBezTo>
                <a:cubicBezTo>
                  <a:pt x="1973001" y="176858"/>
                  <a:pt x="1951564" y="170369"/>
                  <a:pt x="1926772" y="163286"/>
                </a:cubicBezTo>
                <a:cubicBezTo>
                  <a:pt x="1912387" y="159176"/>
                  <a:pt x="1897743" y="156029"/>
                  <a:pt x="1883229" y="152400"/>
                </a:cubicBezTo>
                <a:cubicBezTo>
                  <a:pt x="1879534" y="130233"/>
                  <a:pt x="1879048" y="72226"/>
                  <a:pt x="1850572" y="54428"/>
                </a:cubicBezTo>
                <a:cubicBezTo>
                  <a:pt x="1831111" y="42265"/>
                  <a:pt x="1785257" y="32657"/>
                  <a:pt x="1785257" y="32657"/>
                </a:cubicBezTo>
                <a:cubicBezTo>
                  <a:pt x="1666157" y="43485"/>
                  <a:pt x="1674734" y="5835"/>
                  <a:pt x="1654629" y="76200"/>
                </a:cubicBezTo>
                <a:cubicBezTo>
                  <a:pt x="1650519" y="90585"/>
                  <a:pt x="1647372" y="105229"/>
                  <a:pt x="1643743" y="119743"/>
                </a:cubicBezTo>
                <a:cubicBezTo>
                  <a:pt x="1658438" y="575284"/>
                  <a:pt x="1541764" y="441302"/>
                  <a:pt x="1970315" y="468086"/>
                </a:cubicBezTo>
                <a:cubicBezTo>
                  <a:pt x="1981767" y="468802"/>
                  <a:pt x="1992086" y="475343"/>
                  <a:pt x="2002972" y="478971"/>
                </a:cubicBezTo>
                <a:lnTo>
                  <a:pt x="3461657" y="468086"/>
                </a:lnTo>
                <a:cubicBezTo>
                  <a:pt x="3541562" y="467062"/>
                  <a:pt x="3621687" y="465713"/>
                  <a:pt x="3701143" y="457200"/>
                </a:cubicBezTo>
                <a:cubicBezTo>
                  <a:pt x="3723961" y="454755"/>
                  <a:pt x="3743685" y="438274"/>
                  <a:pt x="3766457" y="435428"/>
                </a:cubicBezTo>
                <a:lnTo>
                  <a:pt x="3853543" y="424543"/>
                </a:lnTo>
                <a:cubicBezTo>
                  <a:pt x="3893402" y="420347"/>
                  <a:pt x="3933544" y="418841"/>
                  <a:pt x="3973286" y="413657"/>
                </a:cubicBezTo>
                <a:cubicBezTo>
                  <a:pt x="4017059" y="407948"/>
                  <a:pt x="4061090" y="402593"/>
                  <a:pt x="4103915" y="391886"/>
                </a:cubicBezTo>
                <a:cubicBezTo>
                  <a:pt x="4118429" y="388257"/>
                  <a:pt x="4133072" y="385110"/>
                  <a:pt x="4147457" y="381000"/>
                </a:cubicBezTo>
                <a:cubicBezTo>
                  <a:pt x="4158490" y="377848"/>
                  <a:pt x="4168825" y="372167"/>
                  <a:pt x="4180115" y="370114"/>
                </a:cubicBezTo>
                <a:cubicBezTo>
                  <a:pt x="4208897" y="364881"/>
                  <a:pt x="4238202" y="363094"/>
                  <a:pt x="4267200" y="359228"/>
                </a:cubicBezTo>
                <a:lnTo>
                  <a:pt x="4343400" y="348343"/>
                </a:lnTo>
                <a:lnTo>
                  <a:pt x="4408715" y="326571"/>
                </a:lnTo>
                <a:lnTo>
                  <a:pt x="4441372" y="315686"/>
                </a:lnTo>
                <a:cubicBezTo>
                  <a:pt x="4534953" y="253297"/>
                  <a:pt x="4416557" y="328093"/>
                  <a:pt x="4506686" y="283028"/>
                </a:cubicBezTo>
                <a:cubicBezTo>
                  <a:pt x="4518388" y="277177"/>
                  <a:pt x="4527318" y="266411"/>
                  <a:pt x="4539343" y="261257"/>
                </a:cubicBezTo>
                <a:cubicBezTo>
                  <a:pt x="4553094" y="255364"/>
                  <a:pt x="4568556" y="254670"/>
                  <a:pt x="4582886" y="250371"/>
                </a:cubicBezTo>
                <a:cubicBezTo>
                  <a:pt x="4690701" y="218027"/>
                  <a:pt x="4604826" y="235829"/>
                  <a:pt x="4713515" y="217714"/>
                </a:cubicBezTo>
                <a:cubicBezTo>
                  <a:pt x="4783581" y="194358"/>
                  <a:pt x="4710167" y="216458"/>
                  <a:pt x="4833257" y="195943"/>
                </a:cubicBezTo>
                <a:cubicBezTo>
                  <a:pt x="4848014" y="193483"/>
                  <a:pt x="4862013" y="187332"/>
                  <a:pt x="4876800" y="185057"/>
                </a:cubicBezTo>
                <a:cubicBezTo>
                  <a:pt x="4909276" y="180061"/>
                  <a:pt x="4942115" y="177800"/>
                  <a:pt x="4974772" y="174171"/>
                </a:cubicBezTo>
                <a:cubicBezTo>
                  <a:pt x="5040579" y="157720"/>
                  <a:pt x="5004122" y="168017"/>
                  <a:pt x="5083629" y="141514"/>
                </a:cubicBezTo>
                <a:cubicBezTo>
                  <a:pt x="5094515" y="137885"/>
                  <a:pt x="5105034" y="132878"/>
                  <a:pt x="5116286" y="130628"/>
                </a:cubicBezTo>
                <a:cubicBezTo>
                  <a:pt x="5134429" y="127000"/>
                  <a:pt x="5152865" y="124611"/>
                  <a:pt x="5170715" y="119743"/>
                </a:cubicBezTo>
                <a:cubicBezTo>
                  <a:pt x="5192855" y="113705"/>
                  <a:pt x="5214258" y="105228"/>
                  <a:pt x="5236029" y="97971"/>
                </a:cubicBezTo>
                <a:lnTo>
                  <a:pt x="5268686" y="87086"/>
                </a:lnTo>
                <a:cubicBezTo>
                  <a:pt x="5279572" y="79829"/>
                  <a:pt x="5289318" y="70468"/>
                  <a:pt x="5301343" y="65314"/>
                </a:cubicBezTo>
                <a:cubicBezTo>
                  <a:pt x="5327944" y="53913"/>
                  <a:pt x="5401819" y="46754"/>
                  <a:pt x="5421086" y="43543"/>
                </a:cubicBezTo>
                <a:cubicBezTo>
                  <a:pt x="5439337" y="40501"/>
                  <a:pt x="5457372" y="36286"/>
                  <a:pt x="5475515" y="32657"/>
                </a:cubicBezTo>
                <a:cubicBezTo>
                  <a:pt x="5597142" y="36132"/>
                  <a:pt x="5780083" y="24054"/>
                  <a:pt x="5921829" y="54428"/>
                </a:cubicBezTo>
                <a:cubicBezTo>
                  <a:pt x="5951087" y="60698"/>
                  <a:pt x="5979574" y="70332"/>
                  <a:pt x="6008915" y="76200"/>
                </a:cubicBezTo>
                <a:lnTo>
                  <a:pt x="6117772" y="97971"/>
                </a:lnTo>
                <a:cubicBezTo>
                  <a:pt x="6233821" y="144392"/>
                  <a:pt x="6103224" y="97126"/>
                  <a:pt x="6248400" y="130628"/>
                </a:cubicBezTo>
                <a:cubicBezTo>
                  <a:pt x="6270762" y="135788"/>
                  <a:pt x="6291211" y="147899"/>
                  <a:pt x="6313715" y="152400"/>
                </a:cubicBezTo>
                <a:cubicBezTo>
                  <a:pt x="6344774" y="158612"/>
                  <a:pt x="6380952" y="164951"/>
                  <a:pt x="6411686" y="174171"/>
                </a:cubicBezTo>
                <a:cubicBezTo>
                  <a:pt x="6433667" y="180765"/>
                  <a:pt x="6455229" y="188686"/>
                  <a:pt x="6477000" y="195943"/>
                </a:cubicBezTo>
                <a:cubicBezTo>
                  <a:pt x="6487886" y="199572"/>
                  <a:pt x="6498525" y="204045"/>
                  <a:pt x="6509657" y="206828"/>
                </a:cubicBezTo>
                <a:cubicBezTo>
                  <a:pt x="6523610" y="210316"/>
                  <a:pt x="6570239" y="220791"/>
                  <a:pt x="6585857" y="228600"/>
                </a:cubicBezTo>
                <a:cubicBezTo>
                  <a:pt x="6661032" y="266187"/>
                  <a:pt x="6571438" y="238601"/>
                  <a:pt x="6662057" y="261257"/>
                </a:cubicBezTo>
                <a:cubicBezTo>
                  <a:pt x="6672943" y="268514"/>
                  <a:pt x="6682759" y="277714"/>
                  <a:pt x="6694715" y="283028"/>
                </a:cubicBezTo>
                <a:cubicBezTo>
                  <a:pt x="6715686" y="292348"/>
                  <a:pt x="6760029" y="304800"/>
                  <a:pt x="6760029" y="304800"/>
                </a:cubicBezTo>
                <a:cubicBezTo>
                  <a:pt x="6767286" y="315686"/>
                  <a:pt x="6773286" y="327524"/>
                  <a:pt x="6781800" y="337457"/>
                </a:cubicBezTo>
                <a:cubicBezTo>
                  <a:pt x="6795158" y="353042"/>
                  <a:pt x="6810829" y="366486"/>
                  <a:pt x="6825343" y="381000"/>
                </a:cubicBezTo>
                <a:lnTo>
                  <a:pt x="6868886" y="424543"/>
                </a:lnTo>
                <a:lnTo>
                  <a:pt x="6901543" y="457200"/>
                </a:lnTo>
                <a:lnTo>
                  <a:pt x="6923315" y="478971"/>
                </a:lnTo>
                <a:cubicBezTo>
                  <a:pt x="6950674" y="561054"/>
                  <a:pt x="6913768" y="459877"/>
                  <a:pt x="6955972" y="544286"/>
                </a:cubicBezTo>
                <a:cubicBezTo>
                  <a:pt x="6984234" y="600810"/>
                  <a:pt x="6946103" y="556190"/>
                  <a:pt x="6988629" y="598714"/>
                </a:cubicBezTo>
                <a:cubicBezTo>
                  <a:pt x="7015992" y="680802"/>
                  <a:pt x="6979080" y="579615"/>
                  <a:pt x="7021286" y="664028"/>
                </a:cubicBezTo>
                <a:cubicBezTo>
                  <a:pt x="7026418" y="674291"/>
                  <a:pt x="7027040" y="686423"/>
                  <a:pt x="7032172" y="696686"/>
                </a:cubicBezTo>
                <a:cubicBezTo>
                  <a:pt x="7038530" y="709402"/>
                  <a:pt x="7061249" y="742434"/>
                  <a:pt x="7075715" y="751114"/>
                </a:cubicBezTo>
                <a:cubicBezTo>
                  <a:pt x="7085554" y="757018"/>
                  <a:pt x="7097486" y="758371"/>
                  <a:pt x="7108372" y="762000"/>
                </a:cubicBezTo>
                <a:cubicBezTo>
                  <a:pt x="7115629" y="772886"/>
                  <a:pt x="7121629" y="784724"/>
                  <a:pt x="7130143" y="794657"/>
                </a:cubicBezTo>
                <a:cubicBezTo>
                  <a:pt x="7143501" y="810242"/>
                  <a:pt x="7162300" y="821121"/>
                  <a:pt x="7173686" y="838200"/>
                </a:cubicBezTo>
                <a:cubicBezTo>
                  <a:pt x="7180943" y="849086"/>
                  <a:pt x="7186943" y="860924"/>
                  <a:pt x="7195457" y="870857"/>
                </a:cubicBezTo>
                <a:cubicBezTo>
                  <a:pt x="7208815" y="886442"/>
                  <a:pt x="7227614" y="897321"/>
                  <a:pt x="7239000" y="914400"/>
                </a:cubicBezTo>
                <a:cubicBezTo>
                  <a:pt x="7246257" y="925286"/>
                  <a:pt x="7251521" y="937806"/>
                  <a:pt x="7260772" y="947057"/>
                </a:cubicBezTo>
                <a:cubicBezTo>
                  <a:pt x="7270023" y="956308"/>
                  <a:pt x="7283496" y="960314"/>
                  <a:pt x="7293429" y="968828"/>
                </a:cubicBezTo>
                <a:cubicBezTo>
                  <a:pt x="7293452" y="968848"/>
                  <a:pt x="7347846" y="1023246"/>
                  <a:pt x="7358743" y="1034143"/>
                </a:cubicBezTo>
                <a:cubicBezTo>
                  <a:pt x="7366000" y="1041400"/>
                  <a:pt x="7370391" y="1054227"/>
                  <a:pt x="7380515" y="1055914"/>
                </a:cubicBezTo>
                <a:lnTo>
                  <a:pt x="7445829" y="1066800"/>
                </a:lnTo>
                <a:cubicBezTo>
                  <a:pt x="7464411" y="1110157"/>
                  <a:pt x="7445829" y="1161143"/>
                  <a:pt x="7445829" y="1208314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CCCFACC-A098-4363-8B15-4F0F898941F2}"/>
              </a:ext>
            </a:extLst>
          </p:cNvPr>
          <p:cNvSpPr/>
          <p:nvPr/>
        </p:nvSpPr>
        <p:spPr>
          <a:xfrm>
            <a:off x="2743200" y="3352800"/>
            <a:ext cx="7893266" cy="2841171"/>
          </a:xfrm>
          <a:custGeom>
            <a:avLst/>
            <a:gdLst>
              <a:gd name="connsiteX0" fmla="*/ 947057 w 7893266"/>
              <a:gd name="connsiteY0" fmla="*/ 21771 h 2841171"/>
              <a:gd name="connsiteX1" fmla="*/ 631371 w 7893266"/>
              <a:gd name="connsiteY1" fmla="*/ 32657 h 2841171"/>
              <a:gd name="connsiteX2" fmla="*/ 566057 w 7893266"/>
              <a:gd name="connsiteY2" fmla="*/ 54429 h 2841171"/>
              <a:gd name="connsiteX3" fmla="*/ 500743 w 7893266"/>
              <a:gd name="connsiteY3" fmla="*/ 76200 h 2841171"/>
              <a:gd name="connsiteX4" fmla="*/ 468086 w 7893266"/>
              <a:gd name="connsiteY4" fmla="*/ 87086 h 2841171"/>
              <a:gd name="connsiteX5" fmla="*/ 239486 w 7893266"/>
              <a:gd name="connsiteY5" fmla="*/ 108857 h 2841171"/>
              <a:gd name="connsiteX6" fmla="*/ 206829 w 7893266"/>
              <a:gd name="connsiteY6" fmla="*/ 119743 h 2841171"/>
              <a:gd name="connsiteX7" fmla="*/ 108857 w 7893266"/>
              <a:gd name="connsiteY7" fmla="*/ 141514 h 2841171"/>
              <a:gd name="connsiteX8" fmla="*/ 65314 w 7893266"/>
              <a:gd name="connsiteY8" fmla="*/ 228600 h 2841171"/>
              <a:gd name="connsiteX9" fmla="*/ 54429 w 7893266"/>
              <a:gd name="connsiteY9" fmla="*/ 261257 h 2841171"/>
              <a:gd name="connsiteX10" fmla="*/ 43543 w 7893266"/>
              <a:gd name="connsiteY10" fmla="*/ 381000 h 2841171"/>
              <a:gd name="connsiteX11" fmla="*/ 21771 w 7893266"/>
              <a:gd name="connsiteY11" fmla="*/ 402771 h 2841171"/>
              <a:gd name="connsiteX12" fmla="*/ 0 w 7893266"/>
              <a:gd name="connsiteY12" fmla="*/ 435429 h 2841171"/>
              <a:gd name="connsiteX13" fmla="*/ 10886 w 7893266"/>
              <a:gd name="connsiteY13" fmla="*/ 500743 h 2841171"/>
              <a:gd name="connsiteX14" fmla="*/ 43543 w 7893266"/>
              <a:gd name="connsiteY14" fmla="*/ 522514 h 2841171"/>
              <a:gd name="connsiteX15" fmla="*/ 76200 w 7893266"/>
              <a:gd name="connsiteY15" fmla="*/ 533400 h 2841171"/>
              <a:gd name="connsiteX16" fmla="*/ 152400 w 7893266"/>
              <a:gd name="connsiteY16" fmla="*/ 566057 h 2841171"/>
              <a:gd name="connsiteX17" fmla="*/ 185057 w 7893266"/>
              <a:gd name="connsiteY17" fmla="*/ 576943 h 2841171"/>
              <a:gd name="connsiteX18" fmla="*/ 228600 w 7893266"/>
              <a:gd name="connsiteY18" fmla="*/ 587829 h 2841171"/>
              <a:gd name="connsiteX19" fmla="*/ 293914 w 7893266"/>
              <a:gd name="connsiteY19" fmla="*/ 609600 h 2841171"/>
              <a:gd name="connsiteX20" fmla="*/ 348343 w 7893266"/>
              <a:gd name="connsiteY20" fmla="*/ 620486 h 2841171"/>
              <a:gd name="connsiteX21" fmla="*/ 381000 w 7893266"/>
              <a:gd name="connsiteY21" fmla="*/ 631371 h 2841171"/>
              <a:gd name="connsiteX22" fmla="*/ 478971 w 7893266"/>
              <a:gd name="connsiteY22" fmla="*/ 653143 h 2841171"/>
              <a:gd name="connsiteX23" fmla="*/ 1088571 w 7893266"/>
              <a:gd name="connsiteY23" fmla="*/ 642257 h 2841171"/>
              <a:gd name="connsiteX24" fmla="*/ 1153886 w 7893266"/>
              <a:gd name="connsiteY24" fmla="*/ 609600 h 2841171"/>
              <a:gd name="connsiteX25" fmla="*/ 1240971 w 7893266"/>
              <a:gd name="connsiteY25" fmla="*/ 587829 h 2841171"/>
              <a:gd name="connsiteX26" fmla="*/ 1317171 w 7893266"/>
              <a:gd name="connsiteY26" fmla="*/ 555171 h 2841171"/>
              <a:gd name="connsiteX27" fmla="*/ 1338943 w 7893266"/>
              <a:gd name="connsiteY27" fmla="*/ 533400 h 2841171"/>
              <a:gd name="connsiteX28" fmla="*/ 1404257 w 7893266"/>
              <a:gd name="connsiteY28" fmla="*/ 511629 h 2841171"/>
              <a:gd name="connsiteX29" fmla="*/ 1447800 w 7893266"/>
              <a:gd name="connsiteY29" fmla="*/ 489857 h 2841171"/>
              <a:gd name="connsiteX30" fmla="*/ 1534886 w 7893266"/>
              <a:gd name="connsiteY30" fmla="*/ 391886 h 2841171"/>
              <a:gd name="connsiteX31" fmla="*/ 1567543 w 7893266"/>
              <a:gd name="connsiteY31" fmla="*/ 381000 h 2841171"/>
              <a:gd name="connsiteX32" fmla="*/ 1589314 w 7893266"/>
              <a:gd name="connsiteY32" fmla="*/ 348343 h 2841171"/>
              <a:gd name="connsiteX33" fmla="*/ 1600200 w 7893266"/>
              <a:gd name="connsiteY33" fmla="*/ 315686 h 2841171"/>
              <a:gd name="connsiteX34" fmla="*/ 1621971 w 7893266"/>
              <a:gd name="connsiteY34" fmla="*/ 293914 h 2841171"/>
              <a:gd name="connsiteX35" fmla="*/ 1611086 w 7893266"/>
              <a:gd name="connsiteY35" fmla="*/ 217714 h 2841171"/>
              <a:gd name="connsiteX36" fmla="*/ 1600200 w 7893266"/>
              <a:gd name="connsiteY36" fmla="*/ 185057 h 2841171"/>
              <a:gd name="connsiteX37" fmla="*/ 1567543 w 7893266"/>
              <a:gd name="connsiteY37" fmla="*/ 163286 h 2841171"/>
              <a:gd name="connsiteX38" fmla="*/ 1545771 w 7893266"/>
              <a:gd name="connsiteY38" fmla="*/ 141514 h 2841171"/>
              <a:gd name="connsiteX39" fmla="*/ 1469571 w 7893266"/>
              <a:gd name="connsiteY39" fmla="*/ 108857 h 2841171"/>
              <a:gd name="connsiteX40" fmla="*/ 1436914 w 7893266"/>
              <a:gd name="connsiteY40" fmla="*/ 87086 h 2841171"/>
              <a:gd name="connsiteX41" fmla="*/ 1404257 w 7893266"/>
              <a:gd name="connsiteY41" fmla="*/ 76200 h 2841171"/>
              <a:gd name="connsiteX42" fmla="*/ 1338943 w 7893266"/>
              <a:gd name="connsiteY42" fmla="*/ 43543 h 2841171"/>
              <a:gd name="connsiteX43" fmla="*/ 1317171 w 7893266"/>
              <a:gd name="connsiteY43" fmla="*/ 21771 h 2841171"/>
              <a:gd name="connsiteX44" fmla="*/ 1230086 w 7893266"/>
              <a:gd name="connsiteY44" fmla="*/ 10886 h 2841171"/>
              <a:gd name="connsiteX45" fmla="*/ 1186543 w 7893266"/>
              <a:gd name="connsiteY45" fmla="*/ 0 h 2841171"/>
              <a:gd name="connsiteX46" fmla="*/ 1099457 w 7893266"/>
              <a:gd name="connsiteY46" fmla="*/ 10886 h 2841171"/>
              <a:gd name="connsiteX47" fmla="*/ 1034143 w 7893266"/>
              <a:gd name="connsiteY47" fmla="*/ 76200 h 2841171"/>
              <a:gd name="connsiteX48" fmla="*/ 1012371 w 7893266"/>
              <a:gd name="connsiteY48" fmla="*/ 97971 h 2841171"/>
              <a:gd name="connsiteX49" fmla="*/ 968829 w 7893266"/>
              <a:gd name="connsiteY49" fmla="*/ 108857 h 2841171"/>
              <a:gd name="connsiteX50" fmla="*/ 925286 w 7893266"/>
              <a:gd name="connsiteY50" fmla="*/ 174171 h 2841171"/>
              <a:gd name="connsiteX51" fmla="*/ 936171 w 7893266"/>
              <a:gd name="connsiteY51" fmla="*/ 293914 h 2841171"/>
              <a:gd name="connsiteX52" fmla="*/ 990600 w 7893266"/>
              <a:gd name="connsiteY52" fmla="*/ 337457 h 2841171"/>
              <a:gd name="connsiteX53" fmla="*/ 1012371 w 7893266"/>
              <a:gd name="connsiteY53" fmla="*/ 359229 h 2841171"/>
              <a:gd name="connsiteX54" fmla="*/ 1088571 w 7893266"/>
              <a:gd name="connsiteY54" fmla="*/ 391886 h 2841171"/>
              <a:gd name="connsiteX55" fmla="*/ 1132114 w 7893266"/>
              <a:gd name="connsiteY55" fmla="*/ 435429 h 2841171"/>
              <a:gd name="connsiteX56" fmla="*/ 1175657 w 7893266"/>
              <a:gd name="connsiteY56" fmla="*/ 446314 h 2841171"/>
              <a:gd name="connsiteX57" fmla="*/ 1262743 w 7893266"/>
              <a:gd name="connsiteY57" fmla="*/ 478971 h 2841171"/>
              <a:gd name="connsiteX58" fmla="*/ 1349829 w 7893266"/>
              <a:gd name="connsiteY58" fmla="*/ 500743 h 2841171"/>
              <a:gd name="connsiteX59" fmla="*/ 1393371 w 7893266"/>
              <a:gd name="connsiteY59" fmla="*/ 511629 h 2841171"/>
              <a:gd name="connsiteX60" fmla="*/ 1426029 w 7893266"/>
              <a:gd name="connsiteY60" fmla="*/ 522514 h 2841171"/>
              <a:gd name="connsiteX61" fmla="*/ 1469571 w 7893266"/>
              <a:gd name="connsiteY61" fmla="*/ 544286 h 2841171"/>
              <a:gd name="connsiteX62" fmla="*/ 1513114 w 7893266"/>
              <a:gd name="connsiteY62" fmla="*/ 555171 h 2841171"/>
              <a:gd name="connsiteX63" fmla="*/ 1621971 w 7893266"/>
              <a:gd name="connsiteY63" fmla="*/ 587829 h 2841171"/>
              <a:gd name="connsiteX64" fmla="*/ 1763486 w 7893266"/>
              <a:gd name="connsiteY64" fmla="*/ 631371 h 2841171"/>
              <a:gd name="connsiteX65" fmla="*/ 1828800 w 7893266"/>
              <a:gd name="connsiteY65" fmla="*/ 653143 h 2841171"/>
              <a:gd name="connsiteX66" fmla="*/ 1905000 w 7893266"/>
              <a:gd name="connsiteY66" fmla="*/ 685800 h 2841171"/>
              <a:gd name="connsiteX67" fmla="*/ 2002971 w 7893266"/>
              <a:gd name="connsiteY67" fmla="*/ 707571 h 2841171"/>
              <a:gd name="connsiteX68" fmla="*/ 2100943 w 7893266"/>
              <a:gd name="connsiteY68" fmla="*/ 751114 h 2841171"/>
              <a:gd name="connsiteX69" fmla="*/ 2133600 w 7893266"/>
              <a:gd name="connsiteY69" fmla="*/ 762000 h 2841171"/>
              <a:gd name="connsiteX70" fmla="*/ 2166257 w 7893266"/>
              <a:gd name="connsiteY70" fmla="*/ 772886 h 2841171"/>
              <a:gd name="connsiteX71" fmla="*/ 2209800 w 7893266"/>
              <a:gd name="connsiteY71" fmla="*/ 783771 h 2841171"/>
              <a:gd name="connsiteX72" fmla="*/ 2242457 w 7893266"/>
              <a:gd name="connsiteY72" fmla="*/ 794657 h 2841171"/>
              <a:gd name="connsiteX73" fmla="*/ 2329543 w 7893266"/>
              <a:gd name="connsiteY73" fmla="*/ 805543 h 2841171"/>
              <a:gd name="connsiteX74" fmla="*/ 2383971 w 7893266"/>
              <a:gd name="connsiteY74" fmla="*/ 892629 h 2841171"/>
              <a:gd name="connsiteX75" fmla="*/ 2405743 w 7893266"/>
              <a:gd name="connsiteY75" fmla="*/ 914400 h 2841171"/>
              <a:gd name="connsiteX76" fmla="*/ 2481943 w 7893266"/>
              <a:gd name="connsiteY76" fmla="*/ 1023257 h 2841171"/>
              <a:gd name="connsiteX77" fmla="*/ 2525486 w 7893266"/>
              <a:gd name="connsiteY77" fmla="*/ 1066800 h 2841171"/>
              <a:gd name="connsiteX78" fmla="*/ 2590800 w 7893266"/>
              <a:gd name="connsiteY78" fmla="*/ 1164771 h 2841171"/>
              <a:gd name="connsiteX79" fmla="*/ 2623457 w 7893266"/>
              <a:gd name="connsiteY79" fmla="*/ 1197429 h 2841171"/>
              <a:gd name="connsiteX80" fmla="*/ 2721429 w 7893266"/>
              <a:gd name="connsiteY80" fmla="*/ 1262743 h 2841171"/>
              <a:gd name="connsiteX81" fmla="*/ 2862943 w 7893266"/>
              <a:gd name="connsiteY81" fmla="*/ 1393371 h 2841171"/>
              <a:gd name="connsiteX82" fmla="*/ 2939143 w 7893266"/>
              <a:gd name="connsiteY82" fmla="*/ 1447800 h 2841171"/>
              <a:gd name="connsiteX83" fmla="*/ 2971800 w 7893266"/>
              <a:gd name="connsiteY83" fmla="*/ 1502229 h 2841171"/>
              <a:gd name="connsiteX84" fmla="*/ 3004457 w 7893266"/>
              <a:gd name="connsiteY84" fmla="*/ 1524000 h 2841171"/>
              <a:gd name="connsiteX85" fmla="*/ 3048000 w 7893266"/>
              <a:gd name="connsiteY85" fmla="*/ 1556657 h 2841171"/>
              <a:gd name="connsiteX86" fmla="*/ 3102429 w 7893266"/>
              <a:gd name="connsiteY86" fmla="*/ 1621971 h 2841171"/>
              <a:gd name="connsiteX87" fmla="*/ 3145971 w 7893266"/>
              <a:gd name="connsiteY87" fmla="*/ 1654629 h 2841171"/>
              <a:gd name="connsiteX88" fmla="*/ 3178629 w 7893266"/>
              <a:gd name="connsiteY88" fmla="*/ 1687286 h 2841171"/>
              <a:gd name="connsiteX89" fmla="*/ 3222171 w 7893266"/>
              <a:gd name="connsiteY89" fmla="*/ 1709057 h 2841171"/>
              <a:gd name="connsiteX90" fmla="*/ 3254829 w 7893266"/>
              <a:gd name="connsiteY90" fmla="*/ 1741714 h 2841171"/>
              <a:gd name="connsiteX91" fmla="*/ 3298371 w 7893266"/>
              <a:gd name="connsiteY91" fmla="*/ 1774371 h 2841171"/>
              <a:gd name="connsiteX92" fmla="*/ 3439886 w 7893266"/>
              <a:gd name="connsiteY92" fmla="*/ 1850571 h 2841171"/>
              <a:gd name="connsiteX93" fmla="*/ 3483429 w 7893266"/>
              <a:gd name="connsiteY93" fmla="*/ 1872343 h 2841171"/>
              <a:gd name="connsiteX94" fmla="*/ 3537857 w 7893266"/>
              <a:gd name="connsiteY94" fmla="*/ 1915886 h 2841171"/>
              <a:gd name="connsiteX95" fmla="*/ 3657600 w 7893266"/>
              <a:gd name="connsiteY95" fmla="*/ 1970314 h 2841171"/>
              <a:gd name="connsiteX96" fmla="*/ 3701143 w 7893266"/>
              <a:gd name="connsiteY96" fmla="*/ 2002971 h 2841171"/>
              <a:gd name="connsiteX97" fmla="*/ 3755571 w 7893266"/>
              <a:gd name="connsiteY97" fmla="*/ 2024743 h 2841171"/>
              <a:gd name="connsiteX98" fmla="*/ 3842657 w 7893266"/>
              <a:gd name="connsiteY98" fmla="*/ 2068286 h 2841171"/>
              <a:gd name="connsiteX99" fmla="*/ 3886200 w 7893266"/>
              <a:gd name="connsiteY99" fmla="*/ 2090057 h 2841171"/>
              <a:gd name="connsiteX100" fmla="*/ 3929743 w 7893266"/>
              <a:gd name="connsiteY100" fmla="*/ 2122714 h 2841171"/>
              <a:gd name="connsiteX101" fmla="*/ 3995057 w 7893266"/>
              <a:gd name="connsiteY101" fmla="*/ 2144486 h 2841171"/>
              <a:gd name="connsiteX102" fmla="*/ 4060371 w 7893266"/>
              <a:gd name="connsiteY102" fmla="*/ 2177143 h 2841171"/>
              <a:gd name="connsiteX103" fmla="*/ 4103914 w 7893266"/>
              <a:gd name="connsiteY103" fmla="*/ 2209800 h 2841171"/>
              <a:gd name="connsiteX104" fmla="*/ 4256314 w 7893266"/>
              <a:gd name="connsiteY104" fmla="*/ 2275114 h 2841171"/>
              <a:gd name="connsiteX105" fmla="*/ 4332514 w 7893266"/>
              <a:gd name="connsiteY105" fmla="*/ 2318657 h 2841171"/>
              <a:gd name="connsiteX106" fmla="*/ 4430486 w 7893266"/>
              <a:gd name="connsiteY106" fmla="*/ 2373086 h 2841171"/>
              <a:gd name="connsiteX107" fmla="*/ 4495800 w 7893266"/>
              <a:gd name="connsiteY107" fmla="*/ 2394857 h 2841171"/>
              <a:gd name="connsiteX108" fmla="*/ 4561114 w 7893266"/>
              <a:gd name="connsiteY108" fmla="*/ 2416629 h 2841171"/>
              <a:gd name="connsiteX109" fmla="*/ 4626429 w 7893266"/>
              <a:gd name="connsiteY109" fmla="*/ 2438400 h 2841171"/>
              <a:gd name="connsiteX110" fmla="*/ 4659086 w 7893266"/>
              <a:gd name="connsiteY110" fmla="*/ 2449286 h 2841171"/>
              <a:gd name="connsiteX111" fmla="*/ 4713514 w 7893266"/>
              <a:gd name="connsiteY111" fmla="*/ 2460171 h 2841171"/>
              <a:gd name="connsiteX112" fmla="*/ 4778829 w 7893266"/>
              <a:gd name="connsiteY112" fmla="*/ 2481943 h 2841171"/>
              <a:gd name="connsiteX113" fmla="*/ 4811486 w 7893266"/>
              <a:gd name="connsiteY113" fmla="*/ 2492829 h 2841171"/>
              <a:gd name="connsiteX114" fmla="*/ 4898571 w 7893266"/>
              <a:gd name="connsiteY114" fmla="*/ 2503714 h 2841171"/>
              <a:gd name="connsiteX115" fmla="*/ 4942114 w 7893266"/>
              <a:gd name="connsiteY115" fmla="*/ 2525486 h 2841171"/>
              <a:gd name="connsiteX116" fmla="*/ 5018314 w 7893266"/>
              <a:gd name="connsiteY116" fmla="*/ 2547257 h 2841171"/>
              <a:gd name="connsiteX117" fmla="*/ 5105400 w 7893266"/>
              <a:gd name="connsiteY117" fmla="*/ 2579914 h 2841171"/>
              <a:gd name="connsiteX118" fmla="*/ 5138057 w 7893266"/>
              <a:gd name="connsiteY118" fmla="*/ 2590800 h 2841171"/>
              <a:gd name="connsiteX119" fmla="*/ 5192486 w 7893266"/>
              <a:gd name="connsiteY119" fmla="*/ 2601686 h 2841171"/>
              <a:gd name="connsiteX120" fmla="*/ 5225143 w 7893266"/>
              <a:gd name="connsiteY120" fmla="*/ 2612571 h 2841171"/>
              <a:gd name="connsiteX121" fmla="*/ 5301343 w 7893266"/>
              <a:gd name="connsiteY121" fmla="*/ 2634343 h 2841171"/>
              <a:gd name="connsiteX122" fmla="*/ 5736771 w 7893266"/>
              <a:gd name="connsiteY122" fmla="*/ 2623457 h 2841171"/>
              <a:gd name="connsiteX123" fmla="*/ 5769429 w 7893266"/>
              <a:gd name="connsiteY123" fmla="*/ 2612571 h 2841171"/>
              <a:gd name="connsiteX124" fmla="*/ 5812971 w 7893266"/>
              <a:gd name="connsiteY124" fmla="*/ 2601686 h 2841171"/>
              <a:gd name="connsiteX125" fmla="*/ 5932714 w 7893266"/>
              <a:gd name="connsiteY125" fmla="*/ 2623457 h 2841171"/>
              <a:gd name="connsiteX126" fmla="*/ 6019800 w 7893266"/>
              <a:gd name="connsiteY126" fmla="*/ 2645229 h 2841171"/>
              <a:gd name="connsiteX127" fmla="*/ 6063343 w 7893266"/>
              <a:gd name="connsiteY127" fmla="*/ 2656114 h 2841171"/>
              <a:gd name="connsiteX128" fmla="*/ 6106886 w 7893266"/>
              <a:gd name="connsiteY128" fmla="*/ 2677886 h 2841171"/>
              <a:gd name="connsiteX129" fmla="*/ 6248400 w 7893266"/>
              <a:gd name="connsiteY129" fmla="*/ 2721429 h 2841171"/>
              <a:gd name="connsiteX130" fmla="*/ 6281057 w 7893266"/>
              <a:gd name="connsiteY130" fmla="*/ 2743200 h 2841171"/>
              <a:gd name="connsiteX131" fmla="*/ 6335486 w 7893266"/>
              <a:gd name="connsiteY131" fmla="*/ 2754086 h 2841171"/>
              <a:gd name="connsiteX132" fmla="*/ 6411686 w 7893266"/>
              <a:gd name="connsiteY132" fmla="*/ 2775857 h 2841171"/>
              <a:gd name="connsiteX133" fmla="*/ 6498771 w 7893266"/>
              <a:gd name="connsiteY133" fmla="*/ 2786743 h 2841171"/>
              <a:gd name="connsiteX134" fmla="*/ 6651171 w 7893266"/>
              <a:gd name="connsiteY134" fmla="*/ 2808514 h 2841171"/>
              <a:gd name="connsiteX135" fmla="*/ 6694714 w 7893266"/>
              <a:gd name="connsiteY135" fmla="*/ 2819400 h 2841171"/>
              <a:gd name="connsiteX136" fmla="*/ 6792686 w 7893266"/>
              <a:gd name="connsiteY136" fmla="*/ 2841171 h 2841171"/>
              <a:gd name="connsiteX137" fmla="*/ 7347857 w 7893266"/>
              <a:gd name="connsiteY137" fmla="*/ 2830286 h 2841171"/>
              <a:gd name="connsiteX138" fmla="*/ 7467600 w 7893266"/>
              <a:gd name="connsiteY138" fmla="*/ 2808514 h 2841171"/>
              <a:gd name="connsiteX139" fmla="*/ 7532914 w 7893266"/>
              <a:gd name="connsiteY139" fmla="*/ 2786743 h 2841171"/>
              <a:gd name="connsiteX140" fmla="*/ 7554686 w 7893266"/>
              <a:gd name="connsiteY140" fmla="*/ 2764971 h 2841171"/>
              <a:gd name="connsiteX141" fmla="*/ 7576457 w 7893266"/>
              <a:gd name="connsiteY141" fmla="*/ 2732314 h 2841171"/>
              <a:gd name="connsiteX142" fmla="*/ 7609114 w 7893266"/>
              <a:gd name="connsiteY142" fmla="*/ 2710543 h 2841171"/>
              <a:gd name="connsiteX143" fmla="*/ 7663543 w 7893266"/>
              <a:gd name="connsiteY143" fmla="*/ 2656114 h 2841171"/>
              <a:gd name="connsiteX144" fmla="*/ 7696200 w 7893266"/>
              <a:gd name="connsiteY144" fmla="*/ 2623457 h 2841171"/>
              <a:gd name="connsiteX145" fmla="*/ 7707086 w 7893266"/>
              <a:gd name="connsiteY145" fmla="*/ 2579914 h 2841171"/>
              <a:gd name="connsiteX146" fmla="*/ 7739743 w 7893266"/>
              <a:gd name="connsiteY146" fmla="*/ 2547257 h 2841171"/>
              <a:gd name="connsiteX147" fmla="*/ 7772400 w 7893266"/>
              <a:gd name="connsiteY147" fmla="*/ 2503714 h 2841171"/>
              <a:gd name="connsiteX148" fmla="*/ 7783286 w 7893266"/>
              <a:gd name="connsiteY148" fmla="*/ 2471057 h 2841171"/>
              <a:gd name="connsiteX149" fmla="*/ 7794171 w 7893266"/>
              <a:gd name="connsiteY149" fmla="*/ 2427514 h 2841171"/>
              <a:gd name="connsiteX150" fmla="*/ 7826829 w 7893266"/>
              <a:gd name="connsiteY150" fmla="*/ 2383971 h 2841171"/>
              <a:gd name="connsiteX151" fmla="*/ 7837714 w 7893266"/>
              <a:gd name="connsiteY151" fmla="*/ 2351314 h 2841171"/>
              <a:gd name="connsiteX152" fmla="*/ 7859486 w 7893266"/>
              <a:gd name="connsiteY152" fmla="*/ 2275114 h 2841171"/>
              <a:gd name="connsiteX153" fmla="*/ 7892143 w 7893266"/>
              <a:gd name="connsiteY153" fmla="*/ 2209800 h 2841171"/>
              <a:gd name="connsiteX154" fmla="*/ 7892143 w 7893266"/>
              <a:gd name="connsiteY154" fmla="*/ 2133600 h 284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</a:cxnLst>
            <a:rect l="l" t="t" r="r" b="b"/>
            <a:pathLst>
              <a:path w="7893266" h="2841171">
                <a:moveTo>
                  <a:pt x="947057" y="21771"/>
                </a:moveTo>
                <a:cubicBezTo>
                  <a:pt x="841828" y="25400"/>
                  <a:pt x="736278" y="23665"/>
                  <a:pt x="631371" y="32657"/>
                </a:cubicBezTo>
                <a:cubicBezTo>
                  <a:pt x="608506" y="34617"/>
                  <a:pt x="587828" y="47172"/>
                  <a:pt x="566057" y="54429"/>
                </a:cubicBezTo>
                <a:lnTo>
                  <a:pt x="500743" y="76200"/>
                </a:lnTo>
                <a:cubicBezTo>
                  <a:pt x="489857" y="79829"/>
                  <a:pt x="479527" y="86206"/>
                  <a:pt x="468086" y="87086"/>
                </a:cubicBezTo>
                <a:cubicBezTo>
                  <a:pt x="297403" y="100215"/>
                  <a:pt x="373517" y="92103"/>
                  <a:pt x="239486" y="108857"/>
                </a:cubicBezTo>
                <a:cubicBezTo>
                  <a:pt x="228600" y="112486"/>
                  <a:pt x="218030" y="117254"/>
                  <a:pt x="206829" y="119743"/>
                </a:cubicBezTo>
                <a:cubicBezTo>
                  <a:pt x="91869" y="145290"/>
                  <a:pt x="182378" y="117008"/>
                  <a:pt x="108857" y="141514"/>
                </a:cubicBezTo>
                <a:cubicBezTo>
                  <a:pt x="83841" y="216566"/>
                  <a:pt x="103314" y="190602"/>
                  <a:pt x="65314" y="228600"/>
                </a:cubicBezTo>
                <a:cubicBezTo>
                  <a:pt x="61686" y="239486"/>
                  <a:pt x="56052" y="249898"/>
                  <a:pt x="54429" y="261257"/>
                </a:cubicBezTo>
                <a:cubicBezTo>
                  <a:pt x="48761" y="300933"/>
                  <a:pt x="52555" y="341947"/>
                  <a:pt x="43543" y="381000"/>
                </a:cubicBezTo>
                <a:cubicBezTo>
                  <a:pt x="41235" y="391000"/>
                  <a:pt x="28182" y="394757"/>
                  <a:pt x="21771" y="402771"/>
                </a:cubicBezTo>
                <a:cubicBezTo>
                  <a:pt x="13598" y="412987"/>
                  <a:pt x="7257" y="424543"/>
                  <a:pt x="0" y="435429"/>
                </a:cubicBezTo>
                <a:cubicBezTo>
                  <a:pt x="3629" y="457200"/>
                  <a:pt x="1015" y="481002"/>
                  <a:pt x="10886" y="500743"/>
                </a:cubicBezTo>
                <a:cubicBezTo>
                  <a:pt x="16737" y="512445"/>
                  <a:pt x="31841" y="516663"/>
                  <a:pt x="43543" y="522514"/>
                </a:cubicBezTo>
                <a:cubicBezTo>
                  <a:pt x="53806" y="527646"/>
                  <a:pt x="65937" y="528268"/>
                  <a:pt x="76200" y="533400"/>
                </a:cubicBezTo>
                <a:cubicBezTo>
                  <a:pt x="164583" y="577592"/>
                  <a:pt x="46674" y="535849"/>
                  <a:pt x="152400" y="566057"/>
                </a:cubicBezTo>
                <a:cubicBezTo>
                  <a:pt x="163433" y="569209"/>
                  <a:pt x="174024" y="573791"/>
                  <a:pt x="185057" y="576943"/>
                </a:cubicBezTo>
                <a:cubicBezTo>
                  <a:pt x="199442" y="581053"/>
                  <a:pt x="214270" y="583530"/>
                  <a:pt x="228600" y="587829"/>
                </a:cubicBezTo>
                <a:cubicBezTo>
                  <a:pt x="250581" y="594423"/>
                  <a:pt x="271411" y="605099"/>
                  <a:pt x="293914" y="609600"/>
                </a:cubicBezTo>
                <a:cubicBezTo>
                  <a:pt x="312057" y="613229"/>
                  <a:pt x="330393" y="615999"/>
                  <a:pt x="348343" y="620486"/>
                </a:cubicBezTo>
                <a:cubicBezTo>
                  <a:pt x="359475" y="623269"/>
                  <a:pt x="369799" y="628882"/>
                  <a:pt x="381000" y="631371"/>
                </a:cubicBezTo>
                <a:cubicBezTo>
                  <a:pt x="495938" y="656912"/>
                  <a:pt x="405461" y="628639"/>
                  <a:pt x="478971" y="653143"/>
                </a:cubicBezTo>
                <a:lnTo>
                  <a:pt x="1088571" y="642257"/>
                </a:lnTo>
                <a:cubicBezTo>
                  <a:pt x="1117922" y="641262"/>
                  <a:pt x="1129602" y="621742"/>
                  <a:pt x="1153886" y="609600"/>
                </a:cubicBezTo>
                <a:cubicBezTo>
                  <a:pt x="1176204" y="598441"/>
                  <a:pt x="1220264" y="591970"/>
                  <a:pt x="1240971" y="587829"/>
                </a:cubicBezTo>
                <a:cubicBezTo>
                  <a:pt x="1359841" y="508583"/>
                  <a:pt x="1176588" y="625462"/>
                  <a:pt x="1317171" y="555171"/>
                </a:cubicBezTo>
                <a:cubicBezTo>
                  <a:pt x="1326351" y="550581"/>
                  <a:pt x="1329763" y="537990"/>
                  <a:pt x="1338943" y="533400"/>
                </a:cubicBezTo>
                <a:cubicBezTo>
                  <a:pt x="1359469" y="523137"/>
                  <a:pt x="1383731" y="521892"/>
                  <a:pt x="1404257" y="511629"/>
                </a:cubicBezTo>
                <a:lnTo>
                  <a:pt x="1447800" y="489857"/>
                </a:lnTo>
                <a:cubicBezTo>
                  <a:pt x="1468545" y="458738"/>
                  <a:pt x="1502927" y="402539"/>
                  <a:pt x="1534886" y="391886"/>
                </a:cubicBezTo>
                <a:lnTo>
                  <a:pt x="1567543" y="381000"/>
                </a:lnTo>
                <a:cubicBezTo>
                  <a:pt x="1574800" y="370114"/>
                  <a:pt x="1583463" y="360045"/>
                  <a:pt x="1589314" y="348343"/>
                </a:cubicBezTo>
                <a:cubicBezTo>
                  <a:pt x="1594446" y="338080"/>
                  <a:pt x="1594296" y="325525"/>
                  <a:pt x="1600200" y="315686"/>
                </a:cubicBezTo>
                <a:cubicBezTo>
                  <a:pt x="1605480" y="306885"/>
                  <a:pt x="1614714" y="301171"/>
                  <a:pt x="1621971" y="293914"/>
                </a:cubicBezTo>
                <a:cubicBezTo>
                  <a:pt x="1618343" y="268514"/>
                  <a:pt x="1616118" y="242874"/>
                  <a:pt x="1611086" y="217714"/>
                </a:cubicBezTo>
                <a:cubicBezTo>
                  <a:pt x="1608836" y="206462"/>
                  <a:pt x="1607368" y="194017"/>
                  <a:pt x="1600200" y="185057"/>
                </a:cubicBezTo>
                <a:cubicBezTo>
                  <a:pt x="1592027" y="174841"/>
                  <a:pt x="1577759" y="171459"/>
                  <a:pt x="1567543" y="163286"/>
                </a:cubicBezTo>
                <a:cubicBezTo>
                  <a:pt x="1559529" y="156875"/>
                  <a:pt x="1554311" y="147207"/>
                  <a:pt x="1545771" y="141514"/>
                </a:cubicBezTo>
                <a:cubicBezTo>
                  <a:pt x="1477824" y="96215"/>
                  <a:pt x="1527624" y="137883"/>
                  <a:pt x="1469571" y="108857"/>
                </a:cubicBezTo>
                <a:cubicBezTo>
                  <a:pt x="1457869" y="103006"/>
                  <a:pt x="1448616" y="92937"/>
                  <a:pt x="1436914" y="87086"/>
                </a:cubicBezTo>
                <a:cubicBezTo>
                  <a:pt x="1426651" y="81954"/>
                  <a:pt x="1414520" y="81332"/>
                  <a:pt x="1404257" y="76200"/>
                </a:cubicBezTo>
                <a:cubicBezTo>
                  <a:pt x="1319848" y="33996"/>
                  <a:pt x="1421027" y="70905"/>
                  <a:pt x="1338943" y="43543"/>
                </a:cubicBezTo>
                <a:cubicBezTo>
                  <a:pt x="1331686" y="36286"/>
                  <a:pt x="1327002" y="24720"/>
                  <a:pt x="1317171" y="21771"/>
                </a:cubicBezTo>
                <a:cubicBezTo>
                  <a:pt x="1289151" y="13365"/>
                  <a:pt x="1258942" y="15695"/>
                  <a:pt x="1230086" y="10886"/>
                </a:cubicBezTo>
                <a:cubicBezTo>
                  <a:pt x="1215329" y="8426"/>
                  <a:pt x="1201057" y="3629"/>
                  <a:pt x="1186543" y="0"/>
                </a:cubicBezTo>
                <a:cubicBezTo>
                  <a:pt x="1157514" y="3629"/>
                  <a:pt x="1125623" y="-2197"/>
                  <a:pt x="1099457" y="10886"/>
                </a:cubicBezTo>
                <a:cubicBezTo>
                  <a:pt x="1071918" y="24655"/>
                  <a:pt x="1055914" y="54429"/>
                  <a:pt x="1034143" y="76200"/>
                </a:cubicBezTo>
                <a:cubicBezTo>
                  <a:pt x="1026886" y="83457"/>
                  <a:pt x="1022328" y="95482"/>
                  <a:pt x="1012371" y="97971"/>
                </a:cubicBezTo>
                <a:lnTo>
                  <a:pt x="968829" y="108857"/>
                </a:lnTo>
                <a:cubicBezTo>
                  <a:pt x="954315" y="130628"/>
                  <a:pt x="922917" y="148112"/>
                  <a:pt x="925286" y="174171"/>
                </a:cubicBezTo>
                <a:cubicBezTo>
                  <a:pt x="928914" y="214085"/>
                  <a:pt x="927159" y="254861"/>
                  <a:pt x="936171" y="293914"/>
                </a:cubicBezTo>
                <a:cubicBezTo>
                  <a:pt x="939147" y="306809"/>
                  <a:pt x="985155" y="333101"/>
                  <a:pt x="990600" y="337457"/>
                </a:cubicBezTo>
                <a:cubicBezTo>
                  <a:pt x="998614" y="343868"/>
                  <a:pt x="1003570" y="353949"/>
                  <a:pt x="1012371" y="359229"/>
                </a:cubicBezTo>
                <a:cubicBezTo>
                  <a:pt x="1082445" y="401273"/>
                  <a:pt x="1003623" y="328174"/>
                  <a:pt x="1088571" y="391886"/>
                </a:cubicBezTo>
                <a:cubicBezTo>
                  <a:pt x="1104992" y="404202"/>
                  <a:pt x="1112200" y="430451"/>
                  <a:pt x="1132114" y="435429"/>
                </a:cubicBezTo>
                <a:cubicBezTo>
                  <a:pt x="1146628" y="439057"/>
                  <a:pt x="1161464" y="441583"/>
                  <a:pt x="1175657" y="446314"/>
                </a:cubicBezTo>
                <a:cubicBezTo>
                  <a:pt x="1225185" y="462823"/>
                  <a:pt x="1220682" y="467500"/>
                  <a:pt x="1262743" y="478971"/>
                </a:cubicBezTo>
                <a:cubicBezTo>
                  <a:pt x="1291611" y="486844"/>
                  <a:pt x="1320800" y="493486"/>
                  <a:pt x="1349829" y="500743"/>
                </a:cubicBezTo>
                <a:cubicBezTo>
                  <a:pt x="1364343" y="504372"/>
                  <a:pt x="1379178" y="506898"/>
                  <a:pt x="1393371" y="511629"/>
                </a:cubicBezTo>
                <a:cubicBezTo>
                  <a:pt x="1404257" y="515257"/>
                  <a:pt x="1415482" y="517994"/>
                  <a:pt x="1426029" y="522514"/>
                </a:cubicBezTo>
                <a:cubicBezTo>
                  <a:pt x="1440944" y="528906"/>
                  <a:pt x="1454377" y="538588"/>
                  <a:pt x="1469571" y="544286"/>
                </a:cubicBezTo>
                <a:cubicBezTo>
                  <a:pt x="1483579" y="549539"/>
                  <a:pt x="1498784" y="550872"/>
                  <a:pt x="1513114" y="555171"/>
                </a:cubicBezTo>
                <a:cubicBezTo>
                  <a:pt x="1645657" y="594934"/>
                  <a:pt x="1521591" y="562733"/>
                  <a:pt x="1621971" y="587829"/>
                </a:cubicBezTo>
                <a:cubicBezTo>
                  <a:pt x="1702632" y="641601"/>
                  <a:pt x="1593114" y="574579"/>
                  <a:pt x="1763486" y="631371"/>
                </a:cubicBezTo>
                <a:cubicBezTo>
                  <a:pt x="1785257" y="638628"/>
                  <a:pt x="1808274" y="642880"/>
                  <a:pt x="1828800" y="653143"/>
                </a:cubicBezTo>
                <a:cubicBezTo>
                  <a:pt x="1855421" y="666453"/>
                  <a:pt x="1876171" y="679393"/>
                  <a:pt x="1905000" y="685800"/>
                </a:cubicBezTo>
                <a:cubicBezTo>
                  <a:pt x="2019959" y="711347"/>
                  <a:pt x="1929450" y="683065"/>
                  <a:pt x="2002971" y="707571"/>
                </a:cubicBezTo>
                <a:cubicBezTo>
                  <a:pt x="2054724" y="742073"/>
                  <a:pt x="2023216" y="725205"/>
                  <a:pt x="2100943" y="751114"/>
                </a:cubicBezTo>
                <a:lnTo>
                  <a:pt x="2133600" y="762000"/>
                </a:lnTo>
                <a:cubicBezTo>
                  <a:pt x="2144486" y="765629"/>
                  <a:pt x="2155125" y="770103"/>
                  <a:pt x="2166257" y="772886"/>
                </a:cubicBezTo>
                <a:cubicBezTo>
                  <a:pt x="2180771" y="776514"/>
                  <a:pt x="2195415" y="779661"/>
                  <a:pt x="2209800" y="783771"/>
                </a:cubicBezTo>
                <a:cubicBezTo>
                  <a:pt x="2220833" y="786923"/>
                  <a:pt x="2231168" y="792604"/>
                  <a:pt x="2242457" y="794657"/>
                </a:cubicBezTo>
                <a:cubicBezTo>
                  <a:pt x="2271240" y="799890"/>
                  <a:pt x="2300514" y="801914"/>
                  <a:pt x="2329543" y="805543"/>
                </a:cubicBezTo>
                <a:cubicBezTo>
                  <a:pt x="2347686" y="834572"/>
                  <a:pt x="2359765" y="868424"/>
                  <a:pt x="2383971" y="892629"/>
                </a:cubicBezTo>
                <a:cubicBezTo>
                  <a:pt x="2391228" y="899886"/>
                  <a:pt x="2399585" y="906190"/>
                  <a:pt x="2405743" y="914400"/>
                </a:cubicBezTo>
                <a:cubicBezTo>
                  <a:pt x="2436513" y="955427"/>
                  <a:pt x="2449421" y="986089"/>
                  <a:pt x="2481943" y="1023257"/>
                </a:cubicBezTo>
                <a:cubicBezTo>
                  <a:pt x="2495460" y="1038705"/>
                  <a:pt x="2511969" y="1051352"/>
                  <a:pt x="2525486" y="1066800"/>
                </a:cubicBezTo>
                <a:cubicBezTo>
                  <a:pt x="2588494" y="1138809"/>
                  <a:pt x="2528219" y="1081328"/>
                  <a:pt x="2590800" y="1164771"/>
                </a:cubicBezTo>
                <a:cubicBezTo>
                  <a:pt x="2600037" y="1177087"/>
                  <a:pt x="2611768" y="1187410"/>
                  <a:pt x="2623457" y="1197429"/>
                </a:cubicBezTo>
                <a:cubicBezTo>
                  <a:pt x="2658729" y="1227662"/>
                  <a:pt x="2680828" y="1238383"/>
                  <a:pt x="2721429" y="1262743"/>
                </a:cubicBezTo>
                <a:cubicBezTo>
                  <a:pt x="2848890" y="1422071"/>
                  <a:pt x="2643219" y="1173640"/>
                  <a:pt x="2862943" y="1393371"/>
                </a:cubicBezTo>
                <a:cubicBezTo>
                  <a:pt x="2907074" y="1437504"/>
                  <a:pt x="2881830" y="1419144"/>
                  <a:pt x="2939143" y="1447800"/>
                </a:cubicBezTo>
                <a:cubicBezTo>
                  <a:pt x="2950029" y="1465943"/>
                  <a:pt x="2958031" y="1486165"/>
                  <a:pt x="2971800" y="1502229"/>
                </a:cubicBezTo>
                <a:cubicBezTo>
                  <a:pt x="2980314" y="1512162"/>
                  <a:pt x="2993811" y="1516396"/>
                  <a:pt x="3004457" y="1524000"/>
                </a:cubicBezTo>
                <a:cubicBezTo>
                  <a:pt x="3019221" y="1534545"/>
                  <a:pt x="3034062" y="1545042"/>
                  <a:pt x="3048000" y="1556657"/>
                </a:cubicBezTo>
                <a:cubicBezTo>
                  <a:pt x="3091901" y="1593241"/>
                  <a:pt x="3047171" y="1566713"/>
                  <a:pt x="3102429" y="1621971"/>
                </a:cubicBezTo>
                <a:cubicBezTo>
                  <a:pt x="3115258" y="1634800"/>
                  <a:pt x="3132196" y="1642822"/>
                  <a:pt x="3145971" y="1654629"/>
                </a:cubicBezTo>
                <a:cubicBezTo>
                  <a:pt x="3157660" y="1664648"/>
                  <a:pt x="3166102" y="1678338"/>
                  <a:pt x="3178629" y="1687286"/>
                </a:cubicBezTo>
                <a:cubicBezTo>
                  <a:pt x="3191834" y="1696718"/>
                  <a:pt x="3208966" y="1699625"/>
                  <a:pt x="3222171" y="1709057"/>
                </a:cubicBezTo>
                <a:cubicBezTo>
                  <a:pt x="3234698" y="1718005"/>
                  <a:pt x="3243140" y="1731695"/>
                  <a:pt x="3254829" y="1741714"/>
                </a:cubicBezTo>
                <a:cubicBezTo>
                  <a:pt x="3268604" y="1753521"/>
                  <a:pt x="3283276" y="1764307"/>
                  <a:pt x="3298371" y="1774371"/>
                </a:cubicBezTo>
                <a:cubicBezTo>
                  <a:pt x="3347733" y="1807279"/>
                  <a:pt x="3384337" y="1822796"/>
                  <a:pt x="3439886" y="1850571"/>
                </a:cubicBezTo>
                <a:cubicBezTo>
                  <a:pt x="3454400" y="1857828"/>
                  <a:pt x="3470757" y="1862206"/>
                  <a:pt x="3483429" y="1872343"/>
                </a:cubicBezTo>
                <a:cubicBezTo>
                  <a:pt x="3501572" y="1886857"/>
                  <a:pt x="3517788" y="1904179"/>
                  <a:pt x="3537857" y="1915886"/>
                </a:cubicBezTo>
                <a:cubicBezTo>
                  <a:pt x="3618672" y="1963028"/>
                  <a:pt x="3595389" y="1931432"/>
                  <a:pt x="3657600" y="1970314"/>
                </a:cubicBezTo>
                <a:cubicBezTo>
                  <a:pt x="3672985" y="1979930"/>
                  <a:pt x="3685283" y="1994160"/>
                  <a:pt x="3701143" y="2002971"/>
                </a:cubicBezTo>
                <a:cubicBezTo>
                  <a:pt x="3718224" y="2012461"/>
                  <a:pt x="3737829" y="2016554"/>
                  <a:pt x="3755571" y="2024743"/>
                </a:cubicBezTo>
                <a:cubicBezTo>
                  <a:pt x="3785039" y="2038344"/>
                  <a:pt x="3813628" y="2053772"/>
                  <a:pt x="3842657" y="2068286"/>
                </a:cubicBezTo>
                <a:cubicBezTo>
                  <a:pt x="3857171" y="2075543"/>
                  <a:pt x="3873218" y="2080321"/>
                  <a:pt x="3886200" y="2090057"/>
                </a:cubicBezTo>
                <a:cubicBezTo>
                  <a:pt x="3900714" y="2100943"/>
                  <a:pt x="3913516" y="2114600"/>
                  <a:pt x="3929743" y="2122714"/>
                </a:cubicBezTo>
                <a:cubicBezTo>
                  <a:pt x="3950269" y="2132977"/>
                  <a:pt x="3973873" y="2135659"/>
                  <a:pt x="3995057" y="2144486"/>
                </a:cubicBezTo>
                <a:cubicBezTo>
                  <a:pt x="4017526" y="2153848"/>
                  <a:pt x="4039499" y="2164620"/>
                  <a:pt x="4060371" y="2177143"/>
                </a:cubicBezTo>
                <a:cubicBezTo>
                  <a:pt x="4075928" y="2186477"/>
                  <a:pt x="4087686" y="2201686"/>
                  <a:pt x="4103914" y="2209800"/>
                </a:cubicBezTo>
                <a:cubicBezTo>
                  <a:pt x="4220019" y="2267852"/>
                  <a:pt x="4120417" y="2184514"/>
                  <a:pt x="4256314" y="2275114"/>
                </a:cubicBezTo>
                <a:cubicBezTo>
                  <a:pt x="4324738" y="2320731"/>
                  <a:pt x="4249653" y="2272624"/>
                  <a:pt x="4332514" y="2318657"/>
                </a:cubicBezTo>
                <a:cubicBezTo>
                  <a:pt x="4368019" y="2338382"/>
                  <a:pt x="4393205" y="2358173"/>
                  <a:pt x="4430486" y="2373086"/>
                </a:cubicBezTo>
                <a:cubicBezTo>
                  <a:pt x="4451794" y="2381609"/>
                  <a:pt x="4474029" y="2387600"/>
                  <a:pt x="4495800" y="2394857"/>
                </a:cubicBezTo>
                <a:lnTo>
                  <a:pt x="4561114" y="2416629"/>
                </a:lnTo>
                <a:lnTo>
                  <a:pt x="4626429" y="2438400"/>
                </a:lnTo>
                <a:cubicBezTo>
                  <a:pt x="4637315" y="2442029"/>
                  <a:pt x="4647834" y="2447036"/>
                  <a:pt x="4659086" y="2449286"/>
                </a:cubicBezTo>
                <a:cubicBezTo>
                  <a:pt x="4677229" y="2452914"/>
                  <a:pt x="4695664" y="2455303"/>
                  <a:pt x="4713514" y="2460171"/>
                </a:cubicBezTo>
                <a:cubicBezTo>
                  <a:pt x="4735655" y="2466209"/>
                  <a:pt x="4757057" y="2474686"/>
                  <a:pt x="4778829" y="2481943"/>
                </a:cubicBezTo>
                <a:cubicBezTo>
                  <a:pt x="4789715" y="2485572"/>
                  <a:pt x="4800100" y="2491406"/>
                  <a:pt x="4811486" y="2492829"/>
                </a:cubicBezTo>
                <a:lnTo>
                  <a:pt x="4898571" y="2503714"/>
                </a:lnTo>
                <a:cubicBezTo>
                  <a:pt x="4913085" y="2510971"/>
                  <a:pt x="4927198" y="2519094"/>
                  <a:pt x="4942114" y="2525486"/>
                </a:cubicBezTo>
                <a:cubicBezTo>
                  <a:pt x="4968207" y="2536669"/>
                  <a:pt x="4990704" y="2539368"/>
                  <a:pt x="5018314" y="2547257"/>
                </a:cubicBezTo>
                <a:cubicBezTo>
                  <a:pt x="5052899" y="2557139"/>
                  <a:pt x="5068603" y="2566115"/>
                  <a:pt x="5105400" y="2579914"/>
                </a:cubicBezTo>
                <a:cubicBezTo>
                  <a:pt x="5116144" y="2583943"/>
                  <a:pt x="5126925" y="2588017"/>
                  <a:pt x="5138057" y="2590800"/>
                </a:cubicBezTo>
                <a:cubicBezTo>
                  <a:pt x="5156007" y="2595288"/>
                  <a:pt x="5174536" y="2597199"/>
                  <a:pt x="5192486" y="2601686"/>
                </a:cubicBezTo>
                <a:cubicBezTo>
                  <a:pt x="5203618" y="2604469"/>
                  <a:pt x="5214110" y="2609419"/>
                  <a:pt x="5225143" y="2612571"/>
                </a:cubicBezTo>
                <a:cubicBezTo>
                  <a:pt x="5320797" y="2639900"/>
                  <a:pt x="5223063" y="2608249"/>
                  <a:pt x="5301343" y="2634343"/>
                </a:cubicBezTo>
                <a:cubicBezTo>
                  <a:pt x="5446486" y="2630714"/>
                  <a:pt x="5591740" y="2630203"/>
                  <a:pt x="5736771" y="2623457"/>
                </a:cubicBezTo>
                <a:cubicBezTo>
                  <a:pt x="5748233" y="2622924"/>
                  <a:pt x="5758396" y="2615723"/>
                  <a:pt x="5769429" y="2612571"/>
                </a:cubicBezTo>
                <a:cubicBezTo>
                  <a:pt x="5783814" y="2608461"/>
                  <a:pt x="5798457" y="2605314"/>
                  <a:pt x="5812971" y="2601686"/>
                </a:cubicBezTo>
                <a:cubicBezTo>
                  <a:pt x="5852991" y="2608355"/>
                  <a:pt x="5893145" y="2614325"/>
                  <a:pt x="5932714" y="2623457"/>
                </a:cubicBezTo>
                <a:cubicBezTo>
                  <a:pt x="5961870" y="2630185"/>
                  <a:pt x="5990771" y="2637972"/>
                  <a:pt x="6019800" y="2645229"/>
                </a:cubicBezTo>
                <a:lnTo>
                  <a:pt x="6063343" y="2656114"/>
                </a:lnTo>
                <a:cubicBezTo>
                  <a:pt x="6077857" y="2663371"/>
                  <a:pt x="6091635" y="2672340"/>
                  <a:pt x="6106886" y="2677886"/>
                </a:cubicBezTo>
                <a:cubicBezTo>
                  <a:pt x="6156887" y="2696068"/>
                  <a:pt x="6199955" y="2699898"/>
                  <a:pt x="6248400" y="2721429"/>
                </a:cubicBezTo>
                <a:cubicBezTo>
                  <a:pt x="6260355" y="2726742"/>
                  <a:pt x="6268807" y="2738606"/>
                  <a:pt x="6281057" y="2743200"/>
                </a:cubicBezTo>
                <a:cubicBezTo>
                  <a:pt x="6298381" y="2749697"/>
                  <a:pt x="6317536" y="2749599"/>
                  <a:pt x="6335486" y="2754086"/>
                </a:cubicBezTo>
                <a:cubicBezTo>
                  <a:pt x="6387246" y="2767026"/>
                  <a:pt x="6350610" y="2765677"/>
                  <a:pt x="6411686" y="2775857"/>
                </a:cubicBezTo>
                <a:cubicBezTo>
                  <a:pt x="6440542" y="2780667"/>
                  <a:pt x="6469743" y="2783114"/>
                  <a:pt x="6498771" y="2786743"/>
                </a:cubicBezTo>
                <a:cubicBezTo>
                  <a:pt x="6577418" y="2812959"/>
                  <a:pt x="6492176" y="2787315"/>
                  <a:pt x="6651171" y="2808514"/>
                </a:cubicBezTo>
                <a:cubicBezTo>
                  <a:pt x="6666001" y="2810491"/>
                  <a:pt x="6680043" y="2816466"/>
                  <a:pt x="6694714" y="2819400"/>
                </a:cubicBezTo>
                <a:cubicBezTo>
                  <a:pt x="6790510" y="2838559"/>
                  <a:pt x="6729128" y="2819986"/>
                  <a:pt x="6792686" y="2841171"/>
                </a:cubicBezTo>
                <a:lnTo>
                  <a:pt x="7347857" y="2830286"/>
                </a:lnTo>
                <a:cubicBezTo>
                  <a:pt x="7357380" y="2829952"/>
                  <a:pt x="7453596" y="2812333"/>
                  <a:pt x="7467600" y="2808514"/>
                </a:cubicBezTo>
                <a:cubicBezTo>
                  <a:pt x="7489740" y="2802476"/>
                  <a:pt x="7532914" y="2786743"/>
                  <a:pt x="7532914" y="2786743"/>
                </a:cubicBezTo>
                <a:cubicBezTo>
                  <a:pt x="7540171" y="2779486"/>
                  <a:pt x="7548275" y="2772985"/>
                  <a:pt x="7554686" y="2764971"/>
                </a:cubicBezTo>
                <a:cubicBezTo>
                  <a:pt x="7562859" y="2754755"/>
                  <a:pt x="7567206" y="2741565"/>
                  <a:pt x="7576457" y="2732314"/>
                </a:cubicBezTo>
                <a:cubicBezTo>
                  <a:pt x="7585708" y="2723063"/>
                  <a:pt x="7599268" y="2719158"/>
                  <a:pt x="7609114" y="2710543"/>
                </a:cubicBezTo>
                <a:cubicBezTo>
                  <a:pt x="7628424" y="2693647"/>
                  <a:pt x="7645400" y="2674257"/>
                  <a:pt x="7663543" y="2656114"/>
                </a:cubicBezTo>
                <a:lnTo>
                  <a:pt x="7696200" y="2623457"/>
                </a:lnTo>
                <a:cubicBezTo>
                  <a:pt x="7699829" y="2608943"/>
                  <a:pt x="7699663" y="2592904"/>
                  <a:pt x="7707086" y="2579914"/>
                </a:cubicBezTo>
                <a:cubicBezTo>
                  <a:pt x="7714724" y="2566548"/>
                  <a:pt x="7729724" y="2558946"/>
                  <a:pt x="7739743" y="2547257"/>
                </a:cubicBezTo>
                <a:cubicBezTo>
                  <a:pt x="7751550" y="2533482"/>
                  <a:pt x="7761514" y="2518228"/>
                  <a:pt x="7772400" y="2503714"/>
                </a:cubicBezTo>
                <a:cubicBezTo>
                  <a:pt x="7776029" y="2492828"/>
                  <a:pt x="7780134" y="2482090"/>
                  <a:pt x="7783286" y="2471057"/>
                </a:cubicBezTo>
                <a:cubicBezTo>
                  <a:pt x="7787396" y="2456672"/>
                  <a:pt x="7787480" y="2440895"/>
                  <a:pt x="7794171" y="2427514"/>
                </a:cubicBezTo>
                <a:cubicBezTo>
                  <a:pt x="7802285" y="2411286"/>
                  <a:pt x="7815943" y="2398485"/>
                  <a:pt x="7826829" y="2383971"/>
                </a:cubicBezTo>
                <a:cubicBezTo>
                  <a:pt x="7830457" y="2373085"/>
                  <a:pt x="7834562" y="2362347"/>
                  <a:pt x="7837714" y="2351314"/>
                </a:cubicBezTo>
                <a:cubicBezTo>
                  <a:pt x="7842365" y="2335037"/>
                  <a:pt x="7850786" y="2292515"/>
                  <a:pt x="7859486" y="2275114"/>
                </a:cubicBezTo>
                <a:cubicBezTo>
                  <a:pt x="7874392" y="2245301"/>
                  <a:pt x="7888723" y="2244000"/>
                  <a:pt x="7892143" y="2209800"/>
                </a:cubicBezTo>
                <a:cubicBezTo>
                  <a:pt x="7894670" y="2184526"/>
                  <a:pt x="7892143" y="2159000"/>
                  <a:pt x="7892143" y="213360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39F41B4-7285-4B0E-9C8E-37C128196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6052" y="3450774"/>
            <a:ext cx="6536052" cy="259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3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ED9A7850-F130-4322-9263-231C48862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M-</a:t>
            </a:r>
            <a:r>
              <a:rPr lang="fr-CA" dirty="0" err="1"/>
              <a:t>array</a:t>
            </a:r>
            <a:endParaRPr lang="fr-CA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3561E8-9500-455E-8854-454B2A4550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CJS_MArray &lt;- </a:t>
            </a:r>
            <a:r>
              <a:rPr lang="fr-CA" dirty="0" err="1"/>
              <a:t>nimbleCode</a:t>
            </a:r>
            <a:r>
              <a:rPr lang="fr-CA" dirty="0"/>
              <a:t>({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# </a:t>
            </a:r>
            <a:r>
              <a:rPr lang="fr-CA" dirty="0" err="1"/>
              <a:t>Priors</a:t>
            </a:r>
            <a:r>
              <a:rPr lang="fr-CA" dirty="0"/>
              <a:t> and </a:t>
            </a:r>
            <a:r>
              <a:rPr lang="fr-CA" dirty="0" err="1"/>
              <a:t>constraints</a:t>
            </a:r>
            <a:endParaRPr lang="fr-CA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for (t in 1:(n.occasions-1)){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phi[t] ~ </a:t>
            </a:r>
            <a:r>
              <a:rPr lang="fr-CA" dirty="0" err="1"/>
              <a:t>dunif</a:t>
            </a:r>
            <a:r>
              <a:rPr lang="fr-CA" dirty="0"/>
              <a:t>(0, 1)         # </a:t>
            </a:r>
            <a:r>
              <a:rPr lang="fr-CA" dirty="0" err="1"/>
              <a:t>Priors</a:t>
            </a:r>
            <a:r>
              <a:rPr lang="fr-CA" dirty="0"/>
              <a:t> for </a:t>
            </a:r>
            <a:r>
              <a:rPr lang="fr-CA" dirty="0" err="1"/>
              <a:t>survival</a:t>
            </a:r>
            <a:endParaRPr lang="fr-CA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p[t] ~ </a:t>
            </a:r>
            <a:r>
              <a:rPr lang="fr-CA" dirty="0" err="1"/>
              <a:t>dunif</a:t>
            </a:r>
            <a:r>
              <a:rPr lang="fr-CA" dirty="0"/>
              <a:t>(0, 1)           # </a:t>
            </a:r>
            <a:r>
              <a:rPr lang="fr-CA" dirty="0" err="1"/>
              <a:t>Priors</a:t>
            </a:r>
            <a:r>
              <a:rPr lang="fr-CA" dirty="0"/>
              <a:t> for recapture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}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# </a:t>
            </a:r>
            <a:r>
              <a:rPr lang="fr-CA" dirty="0" err="1"/>
              <a:t>Define</a:t>
            </a:r>
            <a:r>
              <a:rPr lang="fr-CA" dirty="0"/>
              <a:t> the multinomial </a:t>
            </a:r>
            <a:r>
              <a:rPr lang="fr-CA" dirty="0" err="1"/>
              <a:t>likelihood</a:t>
            </a:r>
            <a:endParaRPr lang="fr-CA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for (t in 1:(n.occasions-1)){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</a:t>
            </a:r>
            <a:r>
              <a:rPr lang="fr-CA" dirty="0" err="1"/>
              <a:t>marr</a:t>
            </a:r>
            <a:r>
              <a:rPr lang="fr-CA" dirty="0"/>
              <a:t>[t,1:n.occasions] ~ </a:t>
            </a:r>
            <a:r>
              <a:rPr lang="fr-CA" dirty="0" err="1"/>
              <a:t>dmulti</a:t>
            </a:r>
            <a:r>
              <a:rPr lang="fr-CA" dirty="0"/>
              <a:t>(</a:t>
            </a:r>
            <a:r>
              <a:rPr lang="fr-CA" dirty="0" err="1"/>
              <a:t>pr</a:t>
            </a:r>
            <a:r>
              <a:rPr lang="fr-CA" dirty="0"/>
              <a:t>[t,1:n.occasions], rel[t])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}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84A9920-E6EB-49EA-856D-5B2A7666BF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# </a:t>
            </a:r>
            <a:r>
              <a:rPr lang="fr-CA" dirty="0" err="1"/>
              <a:t>Define</a:t>
            </a:r>
            <a:r>
              <a:rPr lang="fr-CA" dirty="0"/>
              <a:t> the </a:t>
            </a:r>
            <a:r>
              <a:rPr lang="fr-CA" dirty="0" err="1"/>
              <a:t>cell</a:t>
            </a:r>
            <a:r>
              <a:rPr lang="fr-CA" dirty="0"/>
              <a:t> </a:t>
            </a:r>
            <a:r>
              <a:rPr lang="fr-CA" dirty="0" err="1"/>
              <a:t>probabilities</a:t>
            </a:r>
            <a:r>
              <a:rPr lang="fr-CA" dirty="0"/>
              <a:t> of the m-</a:t>
            </a:r>
            <a:r>
              <a:rPr lang="fr-CA" dirty="0" err="1"/>
              <a:t>array</a:t>
            </a:r>
            <a:endParaRPr lang="fr-CA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# Main diagonal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for (t in 1:(n.occasions-1)){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q[t] &lt;- 1-p[t]                # </a:t>
            </a:r>
            <a:r>
              <a:rPr lang="fr-CA" dirty="0" err="1"/>
              <a:t>Probability</a:t>
            </a:r>
            <a:r>
              <a:rPr lang="fr-CA" dirty="0"/>
              <a:t> of non-recapture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</a:t>
            </a:r>
            <a:r>
              <a:rPr lang="fr-CA" dirty="0" err="1"/>
              <a:t>pr</a:t>
            </a:r>
            <a:r>
              <a:rPr lang="fr-CA" dirty="0"/>
              <a:t>[</a:t>
            </a:r>
            <a:r>
              <a:rPr lang="fr-CA" dirty="0" err="1"/>
              <a:t>t,t</a:t>
            </a:r>
            <a:r>
              <a:rPr lang="fr-CA" dirty="0"/>
              <a:t>] &lt;- phi[t]*p[t]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# </a:t>
            </a:r>
            <a:r>
              <a:rPr lang="fr-CA" dirty="0" err="1"/>
              <a:t>Above</a:t>
            </a:r>
            <a:r>
              <a:rPr lang="fr-CA" dirty="0"/>
              <a:t> main diagonal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for (j in (t+1):(n.occasions-1)){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    </a:t>
            </a:r>
            <a:r>
              <a:rPr lang="fr-CA" dirty="0" err="1"/>
              <a:t>pr</a:t>
            </a:r>
            <a:r>
              <a:rPr lang="fr-CA" dirty="0"/>
              <a:t>[</a:t>
            </a:r>
            <a:r>
              <a:rPr lang="fr-CA" dirty="0" err="1"/>
              <a:t>t,j</a:t>
            </a:r>
            <a:r>
              <a:rPr lang="fr-CA" dirty="0"/>
              <a:t>] &lt;- prod(phi[</a:t>
            </a:r>
            <a:r>
              <a:rPr lang="fr-CA" dirty="0" err="1"/>
              <a:t>t:j</a:t>
            </a:r>
            <a:r>
              <a:rPr lang="fr-CA" dirty="0"/>
              <a:t>])*prod(q[t:(j-1)])*p[j]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} #j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# </a:t>
            </a:r>
            <a:r>
              <a:rPr lang="fr-CA" dirty="0" err="1"/>
              <a:t>Below</a:t>
            </a:r>
            <a:r>
              <a:rPr lang="fr-CA" dirty="0"/>
              <a:t> main diagonal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for (j in 1:(t-1)){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    </a:t>
            </a:r>
            <a:r>
              <a:rPr lang="fr-CA" dirty="0" err="1"/>
              <a:t>pr</a:t>
            </a:r>
            <a:r>
              <a:rPr lang="fr-CA" dirty="0"/>
              <a:t>[</a:t>
            </a:r>
            <a:r>
              <a:rPr lang="fr-CA" dirty="0" err="1"/>
              <a:t>t,j</a:t>
            </a:r>
            <a:r>
              <a:rPr lang="fr-CA" dirty="0"/>
              <a:t>] &lt;- 0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} #j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} #t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# Last </a:t>
            </a:r>
            <a:r>
              <a:rPr lang="fr-CA" dirty="0" err="1"/>
              <a:t>column</a:t>
            </a:r>
            <a:r>
              <a:rPr lang="fr-CA" dirty="0"/>
              <a:t>: </a:t>
            </a:r>
            <a:r>
              <a:rPr lang="fr-CA" dirty="0" err="1"/>
              <a:t>probability</a:t>
            </a:r>
            <a:r>
              <a:rPr lang="fr-CA" dirty="0"/>
              <a:t> of non-recapture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for (t in 1:(n.occasions-1)){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    </a:t>
            </a:r>
            <a:r>
              <a:rPr lang="fr-CA" dirty="0" err="1"/>
              <a:t>pr</a:t>
            </a:r>
            <a:r>
              <a:rPr lang="fr-CA" dirty="0"/>
              <a:t>[</a:t>
            </a:r>
            <a:r>
              <a:rPr lang="fr-CA" dirty="0" err="1"/>
              <a:t>t,n.occasions</a:t>
            </a:r>
            <a:r>
              <a:rPr lang="fr-CA" dirty="0"/>
              <a:t>] &lt;- 1-sum(</a:t>
            </a:r>
            <a:r>
              <a:rPr lang="fr-CA" dirty="0" err="1"/>
              <a:t>pr</a:t>
            </a:r>
            <a:r>
              <a:rPr lang="fr-CA" dirty="0"/>
              <a:t>[t,1:(n.occasions-1)])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    } #t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/>
              <a:t>})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AA9CF2-E3A3-4660-B45B-EDBFC2FAE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907" y="1737360"/>
            <a:ext cx="10376263" cy="411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40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EBEE1E-36C6-422E-999C-81843E570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sz="6000" dirty="0"/>
              <a:t>Time for a break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1F287B-62EE-4E5F-A4AD-616BF59DC0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CA" dirty="0"/>
              <a:t>Question ?</a:t>
            </a:r>
          </a:p>
        </p:txBody>
      </p:sp>
      <p:pic>
        <p:nvPicPr>
          <p:cNvPr id="9" name="Picture 8" descr="A picture containing indoor, wall, person&#10;&#10;Description automatically generated">
            <a:extLst>
              <a:ext uri="{FF2B5EF4-FFF2-40B4-BE49-F238E27FC236}">
                <a16:creationId xmlns:a16="http://schemas.microsoft.com/office/drawing/2014/main" id="{F741204C-42D6-40B3-880C-80D67EFFC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283" y="-20256"/>
            <a:ext cx="7459435" cy="492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870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7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11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13">
            <a:extLst>
              <a:ext uri="{FF2B5EF4-FFF2-40B4-BE49-F238E27FC236}">
                <a16:creationId xmlns:a16="http://schemas.microsoft.com/office/drawing/2014/main" id="{17D48500-E19A-4BAD-9A4A-6ED83BB73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34BD2C-0401-4272-B27B-F1746B3A2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8928" y="988741"/>
            <a:ext cx="6248416" cy="4880518"/>
          </a:xfrm>
          <a:noFill/>
          <a:ln>
            <a:noFill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z="5400" dirty="0" err="1">
                <a:solidFill>
                  <a:srgbClr val="FFFFFF"/>
                </a:solidFill>
              </a:rPr>
              <a:t>Estimer</a:t>
            </a:r>
            <a:r>
              <a:rPr lang="en-US" sz="5400" dirty="0">
                <a:solidFill>
                  <a:srgbClr val="FFFFFF"/>
                </a:solidFill>
              </a:rPr>
              <a:t> la </a:t>
            </a:r>
            <a:r>
              <a:rPr lang="en-US" sz="5400" dirty="0" err="1">
                <a:solidFill>
                  <a:srgbClr val="FFFFFF"/>
                </a:solidFill>
              </a:rPr>
              <a:t>survie</a:t>
            </a:r>
            <a:r>
              <a:rPr lang="en-US" sz="5400" dirty="0">
                <a:solidFill>
                  <a:srgbClr val="FFFFFF"/>
                </a:solidFill>
              </a:rPr>
              <a:t> et </a:t>
            </a:r>
            <a:r>
              <a:rPr lang="en-US" sz="8800" b="1" dirty="0">
                <a:solidFill>
                  <a:srgbClr val="FFFFFF"/>
                </a:solidFill>
              </a:rPr>
              <a:t>+</a:t>
            </a:r>
            <a:endParaRPr lang="en-US" sz="5400" b="1" dirty="0">
              <a:solidFill>
                <a:srgbClr val="FFFFFF"/>
              </a:solidFill>
            </a:endParaRPr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E879263E-7781-443B-B383-34A6A6BD5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Rectangle 17">
            <a:extLst>
              <a:ext uri="{FF2B5EF4-FFF2-40B4-BE49-F238E27FC236}">
                <a16:creationId xmlns:a16="http://schemas.microsoft.com/office/drawing/2014/main" id="{C30DE1BD-C9C5-48F0-960E-9E9EB2CE6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bg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F9CA6-56D8-4DBD-9468-03F9AD055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7700" y="2007220"/>
            <a:ext cx="2357553" cy="28435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les modèles multi-state</a:t>
            </a:r>
          </a:p>
        </p:txBody>
      </p:sp>
    </p:spTree>
    <p:extLst>
      <p:ext uri="{BB962C8B-B14F-4D97-AF65-F5344CB8AC3E}">
        <p14:creationId xmlns:p14="http://schemas.microsoft.com/office/powerpoint/2010/main" val="112568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04AB5F-D3C3-4371-939F-D3DFC9E5C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Transition entre « états »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D5E1D3-49B2-4EAD-A7D0-A2240D0C6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site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</a:t>
            </a:r>
            <a:r>
              <a:rPr lang="fr-CA" dirty="0" err="1"/>
              <a:t>status</a:t>
            </a:r>
            <a:r>
              <a:rPr lang="fr-CA" dirty="0"/>
              <a:t> reproducteur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</a:t>
            </a:r>
            <a:r>
              <a:rPr lang="fr-CA" dirty="0" err="1"/>
              <a:t>status</a:t>
            </a:r>
            <a:r>
              <a:rPr lang="fr-CA" dirty="0"/>
              <a:t> social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Sort of mort (vivant, morts par chasse, cadavre trouvé, …)</a:t>
            </a:r>
          </a:p>
        </p:txBody>
      </p:sp>
    </p:spTree>
    <p:extLst>
      <p:ext uri="{BB962C8B-B14F-4D97-AF65-F5344CB8AC3E}">
        <p14:creationId xmlns:p14="http://schemas.microsoft.com/office/powerpoint/2010/main" val="3111282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E08E5-29A1-4676-9CB8-EAE59BE9C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3 types de </a:t>
            </a:r>
            <a:r>
              <a:rPr lang="fr-CA" dirty="0" err="1"/>
              <a:t>priors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60B70-EF62-47E4-A10E-BBD032CD7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informatif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fr-CA" dirty="0"/>
              <a:t> étude pilote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fr-CA" dirty="0"/>
              <a:t> avis d’expert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Faiblement informatif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fr-CA" dirty="0"/>
              <a:t> donne une limite raisonnable au </a:t>
            </a:r>
            <a:r>
              <a:rPr lang="fr-CA" dirty="0" err="1"/>
              <a:t>prior</a:t>
            </a:r>
            <a:r>
              <a:rPr lang="fr-CA" dirty="0"/>
              <a:t> (évite les valeurs impossible)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«non» - informatif (« vague », « flat »)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fr-CA" dirty="0"/>
              <a:t> impossible de donner aucune information (et c’est ok)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fr-CA" dirty="0"/>
              <a:t> pas nécessairement uniforme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8040637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8844D89-8B3F-4438-8864-C0EDD5169792}"/>
              </a:ext>
            </a:extLst>
          </p:cNvPr>
          <p:cNvCxnSpPr>
            <a:cxnSpLocks/>
          </p:cNvCxnSpPr>
          <p:nvPr/>
        </p:nvCxnSpPr>
        <p:spPr>
          <a:xfrm>
            <a:off x="4385229" y="2547954"/>
            <a:ext cx="6854" cy="1814689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85A76FC-D666-4FFC-A697-DEA5EDD4B508}"/>
              </a:ext>
            </a:extLst>
          </p:cNvPr>
          <p:cNvCxnSpPr>
            <a:cxnSpLocks/>
          </p:cNvCxnSpPr>
          <p:nvPr/>
        </p:nvCxnSpPr>
        <p:spPr>
          <a:xfrm>
            <a:off x="2865185" y="2521655"/>
            <a:ext cx="6854" cy="1814689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51FD158-6882-464A-8228-BF72ECADE2F2}"/>
              </a:ext>
            </a:extLst>
          </p:cNvPr>
          <p:cNvCxnSpPr>
            <a:cxnSpLocks/>
          </p:cNvCxnSpPr>
          <p:nvPr/>
        </p:nvCxnSpPr>
        <p:spPr>
          <a:xfrm>
            <a:off x="1340656" y="2564890"/>
            <a:ext cx="6854" cy="1814689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B41BCEA-4E33-4620-B816-53923FC3C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Modèles multi-états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1E8D881-F657-4CBE-8372-AB58B9983787}"/>
              </a:ext>
            </a:extLst>
          </p:cNvPr>
          <p:cNvSpPr/>
          <p:nvPr/>
        </p:nvSpPr>
        <p:spPr>
          <a:xfrm>
            <a:off x="1097280" y="2479962"/>
            <a:ext cx="479898" cy="36933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1</a:t>
            </a:r>
            <a:endParaRPr lang="fr-CA" sz="40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87FEC31-17EA-47F0-826A-A64AF7449FE2}"/>
              </a:ext>
            </a:extLst>
          </p:cNvPr>
          <p:cNvSpPr/>
          <p:nvPr/>
        </p:nvSpPr>
        <p:spPr>
          <a:xfrm>
            <a:off x="8717280" y="3009892"/>
            <a:ext cx="479898" cy="369332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3</a:t>
            </a:r>
            <a:endParaRPr lang="fr-CA" sz="40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4E139F3-445D-43A1-9168-9706BEB870F3}"/>
              </a:ext>
            </a:extLst>
          </p:cNvPr>
          <p:cNvSpPr/>
          <p:nvPr/>
        </p:nvSpPr>
        <p:spPr>
          <a:xfrm>
            <a:off x="2621280" y="2479962"/>
            <a:ext cx="479898" cy="36933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1</a:t>
            </a:r>
            <a:endParaRPr lang="fr-CA" sz="400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335022C-0E8E-4090-ADAD-43D4974BB4FA}"/>
              </a:ext>
            </a:extLst>
          </p:cNvPr>
          <p:cNvSpPr/>
          <p:nvPr/>
        </p:nvSpPr>
        <p:spPr>
          <a:xfrm>
            <a:off x="4145280" y="2469570"/>
            <a:ext cx="479898" cy="36933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1</a:t>
            </a:r>
            <a:endParaRPr lang="fr-CA" sz="40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5671EE7-B4BD-4AE1-82E6-65D9957FB8BC}"/>
              </a:ext>
            </a:extLst>
          </p:cNvPr>
          <p:cNvSpPr/>
          <p:nvPr/>
        </p:nvSpPr>
        <p:spPr>
          <a:xfrm>
            <a:off x="5669280" y="3009892"/>
            <a:ext cx="479898" cy="36933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2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ECA1518-A635-44C5-8B62-193E2F95F90C}"/>
              </a:ext>
            </a:extLst>
          </p:cNvPr>
          <p:cNvSpPr/>
          <p:nvPr/>
        </p:nvSpPr>
        <p:spPr>
          <a:xfrm>
            <a:off x="10241280" y="3009892"/>
            <a:ext cx="479898" cy="369332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3</a:t>
            </a:r>
            <a:endParaRPr lang="fr-CA" sz="40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151503B-3162-424A-BAF2-7B6903826229}"/>
              </a:ext>
            </a:extLst>
          </p:cNvPr>
          <p:cNvSpPr/>
          <p:nvPr/>
        </p:nvSpPr>
        <p:spPr>
          <a:xfrm>
            <a:off x="1097280" y="4351065"/>
            <a:ext cx="479898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A890A76-89CD-4CE9-918F-A18ACD48B31C}"/>
              </a:ext>
            </a:extLst>
          </p:cNvPr>
          <p:cNvSpPr/>
          <p:nvPr/>
        </p:nvSpPr>
        <p:spPr>
          <a:xfrm>
            <a:off x="8717280" y="5265465"/>
            <a:ext cx="479898" cy="36933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3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6BD37AE-D35B-4647-BBA8-B188B6DA092F}"/>
              </a:ext>
            </a:extLst>
          </p:cNvPr>
          <p:cNvSpPr/>
          <p:nvPr/>
        </p:nvSpPr>
        <p:spPr>
          <a:xfrm>
            <a:off x="2621280" y="4351065"/>
            <a:ext cx="479898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1</a:t>
            </a:r>
            <a:endParaRPr lang="fr-CA" sz="40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0A58131-9169-43A2-B52E-728192517515}"/>
              </a:ext>
            </a:extLst>
          </p:cNvPr>
          <p:cNvSpPr/>
          <p:nvPr/>
        </p:nvSpPr>
        <p:spPr>
          <a:xfrm>
            <a:off x="4145280" y="4351065"/>
            <a:ext cx="479898" cy="36933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3</a:t>
            </a:r>
            <a:endParaRPr lang="fr-CA" sz="400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21423C3-5D3B-43BA-8A88-0C2F70D7ED2B}"/>
              </a:ext>
            </a:extLst>
          </p:cNvPr>
          <p:cNvSpPr/>
          <p:nvPr/>
        </p:nvSpPr>
        <p:spPr>
          <a:xfrm>
            <a:off x="5669280" y="5265465"/>
            <a:ext cx="479898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2</a:t>
            </a:r>
            <a:endParaRPr lang="fr-CA" sz="4000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57FAB4D-0B9B-4D57-AC63-3FBDAC795BE2}"/>
              </a:ext>
            </a:extLst>
          </p:cNvPr>
          <p:cNvSpPr/>
          <p:nvPr/>
        </p:nvSpPr>
        <p:spPr>
          <a:xfrm>
            <a:off x="10241280" y="5265465"/>
            <a:ext cx="479898" cy="36933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3</a:t>
            </a:r>
            <a:endParaRPr lang="fr-CA" sz="40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F336BD4-EEF0-4538-8465-161563ED34B1}"/>
              </a:ext>
            </a:extLst>
          </p:cNvPr>
          <p:cNvSpPr/>
          <p:nvPr/>
        </p:nvSpPr>
        <p:spPr>
          <a:xfrm>
            <a:off x="7193280" y="3009892"/>
            <a:ext cx="479898" cy="36933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2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C1227E2-89BC-4E8D-8395-AB6F5B9320C5}"/>
              </a:ext>
            </a:extLst>
          </p:cNvPr>
          <p:cNvSpPr/>
          <p:nvPr/>
        </p:nvSpPr>
        <p:spPr>
          <a:xfrm>
            <a:off x="7193280" y="5265465"/>
            <a:ext cx="479898" cy="36933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dirty="0"/>
              <a:t>3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E9F3A66-ECF3-479D-97AB-73BB8A4D611B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1577178" y="2664628"/>
            <a:ext cx="104410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C6B0A62-0290-45FF-B36C-74E62BD01672}"/>
              </a:ext>
            </a:extLst>
          </p:cNvPr>
          <p:cNvCxnSpPr>
            <a:cxnSpLocks/>
            <a:stCxn id="17" idx="6"/>
            <a:endCxn id="18" idx="1"/>
          </p:cNvCxnSpPr>
          <p:nvPr/>
        </p:nvCxnSpPr>
        <p:spPr>
          <a:xfrm>
            <a:off x="4625178" y="2654236"/>
            <a:ext cx="1114381" cy="40974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AD7B0B6-2853-4BD9-BBB2-E077444EAB31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3107363" y="2648821"/>
            <a:ext cx="1037917" cy="541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31B45C5-532E-468D-A541-7C24827A962D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9200193" y="3194558"/>
            <a:ext cx="1041087" cy="22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5F92C53-CE11-4B4C-856A-E55089273AD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7673178" y="3191284"/>
            <a:ext cx="1044102" cy="327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C925653-ABD4-4011-8083-BE73042A0ECA}"/>
              </a:ext>
            </a:extLst>
          </p:cNvPr>
          <p:cNvCxnSpPr>
            <a:cxnSpLocks/>
            <a:endCxn id="32" idx="2"/>
          </p:cNvCxnSpPr>
          <p:nvPr/>
        </p:nvCxnSpPr>
        <p:spPr>
          <a:xfrm>
            <a:off x="6149178" y="3191284"/>
            <a:ext cx="1044102" cy="327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2841393-8A9C-44B5-82C1-7B6ADE2F9633}"/>
              </a:ext>
            </a:extLst>
          </p:cNvPr>
          <p:cNvCxnSpPr>
            <a:cxnSpLocks/>
            <a:stCxn id="18" idx="4"/>
          </p:cNvCxnSpPr>
          <p:nvPr/>
        </p:nvCxnSpPr>
        <p:spPr>
          <a:xfrm>
            <a:off x="5909229" y="3379224"/>
            <a:ext cx="10096" cy="1886241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368E63-F768-472D-8AFC-3D784F06BB9C}"/>
              </a:ext>
            </a:extLst>
          </p:cNvPr>
          <p:cNvSpPr txBox="1"/>
          <p:nvPr/>
        </p:nvSpPr>
        <p:spPr>
          <a:xfrm>
            <a:off x="52582" y="1917709"/>
            <a:ext cx="10722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/>
              <a:t>Temps:         1				2			   3			     4				5			  6			     7 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993562A-79A5-4E71-B9FA-D8EB773D53C4}"/>
              </a:ext>
            </a:extLst>
          </p:cNvPr>
          <p:cNvCxnSpPr>
            <a:cxnSpLocks/>
          </p:cNvCxnSpPr>
          <p:nvPr/>
        </p:nvCxnSpPr>
        <p:spPr>
          <a:xfrm>
            <a:off x="10482414" y="3353916"/>
            <a:ext cx="10096" cy="1886241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0EA22C1C-94C1-4AF2-A087-D61B48B782C1}"/>
              </a:ext>
            </a:extLst>
          </p:cNvPr>
          <p:cNvCxnSpPr>
            <a:cxnSpLocks/>
          </p:cNvCxnSpPr>
          <p:nvPr/>
        </p:nvCxnSpPr>
        <p:spPr>
          <a:xfrm>
            <a:off x="8947133" y="3379223"/>
            <a:ext cx="10096" cy="1886241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C38B6B9E-4DA1-4DBB-8B57-76C5D989DA99}"/>
              </a:ext>
            </a:extLst>
          </p:cNvPr>
          <p:cNvCxnSpPr>
            <a:cxnSpLocks/>
          </p:cNvCxnSpPr>
          <p:nvPr/>
        </p:nvCxnSpPr>
        <p:spPr>
          <a:xfrm>
            <a:off x="7426375" y="3379224"/>
            <a:ext cx="10096" cy="1886241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8DD9A08B-374D-4174-9812-B07AB347CA2F}"/>
              </a:ext>
            </a:extLst>
          </p:cNvPr>
          <p:cNvSpPr txBox="1"/>
          <p:nvPr/>
        </p:nvSpPr>
        <p:spPr>
          <a:xfrm>
            <a:off x="135709" y="2491956"/>
            <a:ext cx="71917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/>
              <a:t>Site A</a:t>
            </a:r>
          </a:p>
          <a:p>
            <a:endParaRPr lang="fr-CA" dirty="0"/>
          </a:p>
          <a:p>
            <a:r>
              <a:rPr lang="fr-CA" dirty="0"/>
              <a:t>Site B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r>
              <a:rPr lang="fr-CA" dirty="0"/>
              <a:t>Site A</a:t>
            </a:r>
          </a:p>
          <a:p>
            <a:endParaRPr lang="fr-CA" dirty="0"/>
          </a:p>
          <a:p>
            <a:r>
              <a:rPr lang="fr-CA" dirty="0"/>
              <a:t>Site B</a:t>
            </a:r>
          </a:p>
        </p:txBody>
      </p:sp>
    </p:spTree>
    <p:extLst>
      <p:ext uri="{BB962C8B-B14F-4D97-AF65-F5344CB8AC3E}">
        <p14:creationId xmlns:p14="http://schemas.microsoft.com/office/powerpoint/2010/main" val="24564381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A30D5-7CC9-4C9D-962F-9A7FD80E5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Hidden Markov Model</a:t>
            </a:r>
          </a:p>
        </p:txBody>
      </p:sp>
      <p:pic>
        <p:nvPicPr>
          <p:cNvPr id="7" name="Content Placeholder 6" descr="A person in a garment sitting on a rock&#10;&#10;Description automatically generated with medium confidence">
            <a:extLst>
              <a:ext uri="{FF2B5EF4-FFF2-40B4-BE49-F238E27FC236}">
                <a16:creationId xmlns:a16="http://schemas.microsoft.com/office/drawing/2014/main" id="{98AF33E7-6D4F-4A22-93DE-A3ECEED25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126" y="1991179"/>
            <a:ext cx="7653748" cy="3810929"/>
          </a:xfrm>
        </p:spPr>
      </p:pic>
    </p:spTree>
    <p:extLst>
      <p:ext uri="{BB962C8B-B14F-4D97-AF65-F5344CB8AC3E}">
        <p14:creationId xmlns:p14="http://schemas.microsoft.com/office/powerpoint/2010/main" val="26481069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23053-1F37-439D-ACF1-BF4B4BC13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Définir tous les états possibles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2500B81-D5A8-49A2-8ECD-116B39617C82}"/>
              </a:ext>
            </a:extLst>
          </p:cNvPr>
          <p:cNvSpPr/>
          <p:nvPr/>
        </p:nvSpPr>
        <p:spPr>
          <a:xfrm>
            <a:off x="2491042" y="1845734"/>
            <a:ext cx="2275609" cy="1184563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Vivant, Site A</a:t>
            </a:r>
          </a:p>
          <a:p>
            <a:pPr algn="ctr"/>
            <a:r>
              <a:rPr lang="fr-CA" dirty="0"/>
              <a:t>(1)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B6D7186-5ECA-4213-9283-80C80D7B63E9}"/>
              </a:ext>
            </a:extLst>
          </p:cNvPr>
          <p:cNvSpPr/>
          <p:nvPr/>
        </p:nvSpPr>
        <p:spPr>
          <a:xfrm>
            <a:off x="2491042" y="3247063"/>
            <a:ext cx="2275609" cy="1184563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Vivant, Site B</a:t>
            </a:r>
          </a:p>
          <a:p>
            <a:pPr algn="ctr"/>
            <a:r>
              <a:rPr lang="fr-CA" dirty="0"/>
              <a:t>(2)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4F09172-090B-4AAB-A05A-26797C512F7F}"/>
              </a:ext>
            </a:extLst>
          </p:cNvPr>
          <p:cNvSpPr/>
          <p:nvPr/>
        </p:nvSpPr>
        <p:spPr>
          <a:xfrm>
            <a:off x="2491043" y="4648393"/>
            <a:ext cx="2275609" cy="1184563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Mort</a:t>
            </a:r>
          </a:p>
          <a:p>
            <a:pPr algn="ctr"/>
            <a:r>
              <a:rPr lang="fr-CA" dirty="0"/>
              <a:t>(3)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587EE8E-9B28-4013-8CA9-170363E7FE30}"/>
              </a:ext>
            </a:extLst>
          </p:cNvPr>
          <p:cNvSpPr/>
          <p:nvPr/>
        </p:nvSpPr>
        <p:spPr>
          <a:xfrm>
            <a:off x="7581897" y="1845734"/>
            <a:ext cx="2275609" cy="1184563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Vivant, Site A</a:t>
            </a:r>
          </a:p>
          <a:p>
            <a:pPr algn="ctr"/>
            <a:r>
              <a:rPr lang="fr-CA" dirty="0"/>
              <a:t>(1)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45320F2-E0EA-4906-A5C5-813E77560B73}"/>
              </a:ext>
            </a:extLst>
          </p:cNvPr>
          <p:cNvSpPr/>
          <p:nvPr/>
        </p:nvSpPr>
        <p:spPr>
          <a:xfrm>
            <a:off x="7581897" y="3247063"/>
            <a:ext cx="2275609" cy="1184563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Vivant, Site B</a:t>
            </a:r>
          </a:p>
          <a:p>
            <a:pPr algn="ctr"/>
            <a:r>
              <a:rPr lang="fr-CA" dirty="0"/>
              <a:t>(2)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0B10374-85E2-4336-B130-1C58FDE9A2B3}"/>
              </a:ext>
            </a:extLst>
          </p:cNvPr>
          <p:cNvSpPr/>
          <p:nvPr/>
        </p:nvSpPr>
        <p:spPr>
          <a:xfrm>
            <a:off x="7581898" y="4648393"/>
            <a:ext cx="2275609" cy="1184563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Mort</a:t>
            </a:r>
          </a:p>
          <a:p>
            <a:pPr algn="ctr"/>
            <a:r>
              <a:rPr lang="fr-CA" dirty="0"/>
              <a:t>(3)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818ADC9-CF7F-4869-A65E-8E814579F7F1}"/>
              </a:ext>
            </a:extLst>
          </p:cNvPr>
          <p:cNvCxnSpPr>
            <a:stCxn id="4" idx="3"/>
            <a:endCxn id="7" idx="1"/>
          </p:cNvCxnSpPr>
          <p:nvPr/>
        </p:nvCxnSpPr>
        <p:spPr>
          <a:xfrm>
            <a:off x="4766651" y="2438016"/>
            <a:ext cx="281524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C886DE-6B42-43A6-8903-E0EF5FD6EB6A}"/>
              </a:ext>
            </a:extLst>
          </p:cNvPr>
          <p:cNvCxnSpPr>
            <a:cxnSpLocks/>
          </p:cNvCxnSpPr>
          <p:nvPr/>
        </p:nvCxnSpPr>
        <p:spPr>
          <a:xfrm>
            <a:off x="4766651" y="3827704"/>
            <a:ext cx="2815246" cy="140132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DF9A219-78FA-4DBA-AE8B-C66598A8D9FA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4766651" y="2438016"/>
            <a:ext cx="2815247" cy="28026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ACA98C5-119A-4799-83C6-5AD018A02D12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>
            <a:off x="4766651" y="3839345"/>
            <a:ext cx="281524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2A064E5-A4E0-49BF-8720-D7C5E1EB49A7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4766651" y="2438016"/>
            <a:ext cx="2815246" cy="140132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2B72095-377E-4001-A730-4AC00DC4F894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4766651" y="5240675"/>
            <a:ext cx="2815247" cy="697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1C3416E-FA4E-431A-A65B-0501D2DE5A39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4766651" y="2438016"/>
            <a:ext cx="2815246" cy="140132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31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5F1DB-93ED-454C-8A3A-2366104E6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Matrice de transition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981994-E2F1-4100-94AC-3319FD7C6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F2B08A4D-8FD1-401E-A9F5-06E02DFDE5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3200914"/>
              </p:ext>
            </p:extLst>
          </p:nvPr>
        </p:nvGraphicFramePr>
        <p:xfrm>
          <a:off x="1096963" y="1846262"/>
          <a:ext cx="10058400" cy="4024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854714909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1006150">
                <a:tc>
                  <a:txBody>
                    <a:bodyPr/>
                    <a:lstStyle/>
                    <a:p>
                      <a:pPr algn="ctr"/>
                      <a:endParaRPr lang="fr-CA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 – </a:t>
                      </a:r>
                      <a:r>
                        <a:rPr lang="fr-CA" sz="2800" dirty="0" err="1"/>
                        <a:t>PhiA</a:t>
                      </a:r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1-PhiB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3252815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82611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5F1DB-93ED-454C-8A3A-2366104E6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Matrice de transition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C5984BC-2252-429B-B8F0-AE0938B24D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8188643"/>
              </p:ext>
            </p:extLst>
          </p:nvPr>
        </p:nvGraphicFramePr>
        <p:xfrm>
          <a:off x="1096963" y="1846262"/>
          <a:ext cx="10058400" cy="4024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854714909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1006150">
                <a:tc>
                  <a:txBody>
                    <a:bodyPr/>
                    <a:lstStyle/>
                    <a:p>
                      <a:pPr algn="ctr"/>
                      <a:endParaRPr lang="fr-CA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phiA</a:t>
                      </a:r>
                      <a:r>
                        <a:rPr lang="fr-CA" sz="2800" dirty="0"/>
                        <a:t> * (1-psiAB)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 err="1"/>
                        <a:t>phiA</a:t>
                      </a:r>
                      <a:r>
                        <a:rPr lang="fr-CA" sz="2800" dirty="0"/>
                        <a:t> * </a:t>
                      </a:r>
                      <a:r>
                        <a:rPr lang="fr-CA" sz="2800" dirty="0" err="1"/>
                        <a:t>psiAB</a:t>
                      </a:r>
                      <a:endParaRPr lang="fr-CA" sz="2800" dirty="0"/>
                    </a:p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 – </a:t>
                      </a:r>
                      <a:r>
                        <a:rPr lang="fr-CA" sz="2800" dirty="0" err="1"/>
                        <a:t>PhiA</a:t>
                      </a:r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 err="1"/>
                        <a:t>phiB</a:t>
                      </a:r>
                      <a:r>
                        <a:rPr lang="fr-CA" sz="2800" dirty="0"/>
                        <a:t> * </a:t>
                      </a:r>
                      <a:r>
                        <a:rPr lang="fr-CA" sz="2800" dirty="0" err="1"/>
                        <a:t>psiBA</a:t>
                      </a:r>
                      <a:endParaRPr lang="fr-CA" sz="2800" dirty="0"/>
                    </a:p>
                    <a:p>
                      <a:pPr algn="ctr"/>
                      <a:endParaRPr lang="fr-CA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 err="1"/>
                        <a:t>phiB</a:t>
                      </a:r>
                      <a:r>
                        <a:rPr lang="fr-CA" sz="2800" dirty="0"/>
                        <a:t> * (1-psiBA)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1-PhiB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3252815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9301E40-D59D-4B73-89E1-FB119D22DE82}"/>
              </a:ext>
            </a:extLst>
          </p:cNvPr>
          <p:cNvSpPr txBox="1"/>
          <p:nvPr/>
        </p:nvSpPr>
        <p:spPr>
          <a:xfrm>
            <a:off x="11305309" y="1846262"/>
            <a:ext cx="8001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/>
              <a:t>SUM</a:t>
            </a:r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r>
              <a:rPr lang="fr-CA" dirty="0"/>
              <a:t>1</a:t>
            </a:r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r>
              <a:rPr lang="fr-CA" dirty="0"/>
              <a:t>1</a:t>
            </a:r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r>
              <a:rPr lang="fr-CA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89745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9E55-031B-44C7-89C2-45AE8FDEE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Matrice d’observation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DCD82-D625-42B9-8CA0-69E0C2607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10EFE3B-1090-4032-9F23-CCC1009C7D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3770036"/>
              </p:ext>
            </p:extLst>
          </p:nvPr>
        </p:nvGraphicFramePr>
        <p:xfrm>
          <a:off x="1096963" y="1846262"/>
          <a:ext cx="10058400" cy="4024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854714909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1006150">
                <a:tc>
                  <a:txBody>
                    <a:bodyPr/>
                    <a:lstStyle/>
                    <a:p>
                      <a:pPr algn="ctr"/>
                      <a:endParaRPr lang="fr-CA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Seen</a:t>
                      </a:r>
                      <a:r>
                        <a:rPr lang="fr-CA" sz="2800" dirty="0"/>
                        <a:t>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Seen</a:t>
                      </a:r>
                      <a:r>
                        <a:rPr lang="fr-CA" sz="2800" dirty="0"/>
                        <a:t> 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Not </a:t>
                      </a:r>
                      <a:r>
                        <a:rPr lang="fr-CA" sz="2800" dirty="0" err="1"/>
                        <a:t>seen</a:t>
                      </a:r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3252815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22533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9E55-031B-44C7-89C2-45AE8FDEE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Matrice d’observation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DCD82-D625-42B9-8CA0-69E0C2607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10EFE3B-1090-4032-9F23-CCC1009C7D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9759232"/>
              </p:ext>
            </p:extLst>
          </p:nvPr>
        </p:nvGraphicFramePr>
        <p:xfrm>
          <a:off x="1096963" y="1846262"/>
          <a:ext cx="10058400" cy="4024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854714909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1006150"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Seen</a:t>
                      </a:r>
                      <a:r>
                        <a:rPr lang="fr-CA" sz="2800" dirty="0"/>
                        <a:t>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Seen</a:t>
                      </a:r>
                      <a:r>
                        <a:rPr lang="fr-CA" sz="2800" dirty="0"/>
                        <a:t> 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Not </a:t>
                      </a:r>
                      <a:r>
                        <a:rPr lang="fr-CA" sz="2800" dirty="0" err="1"/>
                        <a:t>seen</a:t>
                      </a:r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pA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Site 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 err="1"/>
                        <a:t>pB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3252815"/>
                  </a:ext>
                </a:extLst>
              </a:tr>
              <a:tr h="1006150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A23877A-4916-4FAB-BEBD-D3621F76A45A}"/>
              </a:ext>
            </a:extLst>
          </p:cNvPr>
          <p:cNvSpPr txBox="1"/>
          <p:nvPr/>
        </p:nvSpPr>
        <p:spPr>
          <a:xfrm>
            <a:off x="11305309" y="1846262"/>
            <a:ext cx="8001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/>
              <a:t>SUM</a:t>
            </a:r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r>
              <a:rPr lang="fr-CA" dirty="0"/>
              <a:t>1</a:t>
            </a:r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r>
              <a:rPr lang="fr-CA" dirty="0"/>
              <a:t>1</a:t>
            </a:r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endParaRPr lang="fr-CA" dirty="0"/>
          </a:p>
          <a:p>
            <a:pPr algn="ctr"/>
            <a:r>
              <a:rPr lang="fr-CA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88650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AD355E-57EC-44C6-AD6B-06C03EC3A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Nimble</a:t>
            </a:r>
            <a:r>
              <a:rPr lang="fr-CA" dirty="0"/>
              <a:t> code : </a:t>
            </a:r>
            <a:r>
              <a:rPr lang="fr-CA" dirty="0" err="1"/>
              <a:t>priors</a:t>
            </a:r>
            <a:endParaRPr lang="fr-CA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0E7DAD-AE55-4546-BDF3-D144C66E5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for (t in 1:(n.occasions-1)){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phiA</a:t>
            </a:r>
            <a:r>
              <a:rPr lang="fr-CA" dirty="0">
                <a:latin typeface="Consolas" panose="020B0609020204030204" pitchFamily="49" charset="0"/>
              </a:rPr>
              <a:t>[t] &lt;- </a:t>
            </a:r>
            <a:r>
              <a:rPr lang="fr-CA" dirty="0" err="1">
                <a:latin typeface="Consolas" panose="020B0609020204030204" pitchFamily="49" charset="0"/>
              </a:rPr>
              <a:t>mean.phi</a:t>
            </a:r>
            <a:r>
              <a:rPr lang="fr-CA" dirty="0">
                <a:latin typeface="Consolas" panose="020B0609020204030204" pitchFamily="49" charset="0"/>
              </a:rPr>
              <a:t>[1]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phiB</a:t>
            </a:r>
            <a:r>
              <a:rPr lang="fr-CA" dirty="0">
                <a:latin typeface="Consolas" panose="020B0609020204030204" pitchFamily="49" charset="0"/>
              </a:rPr>
              <a:t>[t] &lt;- </a:t>
            </a:r>
            <a:r>
              <a:rPr lang="fr-CA" dirty="0" err="1">
                <a:latin typeface="Consolas" panose="020B0609020204030204" pitchFamily="49" charset="0"/>
              </a:rPr>
              <a:t>mean.phi</a:t>
            </a:r>
            <a:r>
              <a:rPr lang="fr-CA" dirty="0">
                <a:latin typeface="Consolas" panose="020B0609020204030204" pitchFamily="49" charset="0"/>
              </a:rPr>
              <a:t>[2]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psiAB</a:t>
            </a:r>
            <a:r>
              <a:rPr lang="fr-CA" dirty="0">
                <a:latin typeface="Consolas" panose="020B0609020204030204" pitchFamily="49" charset="0"/>
              </a:rPr>
              <a:t>[t] &lt;- </a:t>
            </a:r>
            <a:r>
              <a:rPr lang="fr-CA" dirty="0" err="1">
                <a:latin typeface="Consolas" panose="020B0609020204030204" pitchFamily="49" charset="0"/>
              </a:rPr>
              <a:t>mean.psi</a:t>
            </a:r>
            <a:r>
              <a:rPr lang="fr-CA" dirty="0">
                <a:latin typeface="Consolas" panose="020B0609020204030204" pitchFamily="49" charset="0"/>
              </a:rPr>
              <a:t>[1]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psiBA</a:t>
            </a:r>
            <a:r>
              <a:rPr lang="fr-CA" dirty="0">
                <a:latin typeface="Consolas" panose="020B0609020204030204" pitchFamily="49" charset="0"/>
              </a:rPr>
              <a:t>[t] &lt;- </a:t>
            </a:r>
            <a:r>
              <a:rPr lang="fr-CA" dirty="0" err="1">
                <a:latin typeface="Consolas" panose="020B0609020204030204" pitchFamily="49" charset="0"/>
              </a:rPr>
              <a:t>mean.psi</a:t>
            </a:r>
            <a:r>
              <a:rPr lang="fr-CA" dirty="0">
                <a:latin typeface="Consolas" panose="020B0609020204030204" pitchFamily="49" charset="0"/>
              </a:rPr>
              <a:t>[2]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pA</a:t>
            </a:r>
            <a:r>
              <a:rPr lang="fr-CA" dirty="0">
                <a:latin typeface="Consolas" panose="020B0609020204030204" pitchFamily="49" charset="0"/>
              </a:rPr>
              <a:t>[t] &lt;- </a:t>
            </a:r>
            <a:r>
              <a:rPr lang="fr-CA" dirty="0" err="1">
                <a:latin typeface="Consolas" panose="020B0609020204030204" pitchFamily="49" charset="0"/>
              </a:rPr>
              <a:t>mean.p</a:t>
            </a:r>
            <a:r>
              <a:rPr lang="fr-CA" dirty="0">
                <a:latin typeface="Consolas" panose="020B0609020204030204" pitchFamily="49" charset="0"/>
              </a:rPr>
              <a:t>[1]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pB</a:t>
            </a:r>
            <a:r>
              <a:rPr lang="fr-CA" dirty="0">
                <a:latin typeface="Consolas" panose="020B0609020204030204" pitchFamily="49" charset="0"/>
              </a:rPr>
              <a:t>[t] &lt;- </a:t>
            </a:r>
            <a:r>
              <a:rPr lang="fr-CA" dirty="0" err="1">
                <a:latin typeface="Consolas" panose="020B0609020204030204" pitchFamily="49" charset="0"/>
              </a:rPr>
              <a:t>mean.p</a:t>
            </a:r>
            <a:r>
              <a:rPr lang="fr-CA" dirty="0">
                <a:latin typeface="Consolas" panose="020B0609020204030204" pitchFamily="49" charset="0"/>
              </a:rPr>
              <a:t>[2]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for (u in 1:2){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mean.phi</a:t>
            </a:r>
            <a:r>
              <a:rPr lang="fr-CA" dirty="0">
                <a:latin typeface="Consolas" panose="020B0609020204030204" pitchFamily="49" charset="0"/>
              </a:rPr>
              <a:t>[u]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    # </a:t>
            </a:r>
            <a:r>
              <a:rPr lang="fr-CA" dirty="0" err="1">
                <a:latin typeface="Consolas" panose="020B0609020204030204" pitchFamily="49" charset="0"/>
              </a:rPr>
              <a:t>Priors</a:t>
            </a:r>
            <a:r>
              <a:rPr lang="fr-CA" dirty="0">
                <a:latin typeface="Consolas" panose="020B0609020204030204" pitchFamily="49" charset="0"/>
              </a:rPr>
              <a:t> for </a:t>
            </a:r>
            <a:r>
              <a:rPr lang="fr-CA" dirty="0" err="1">
                <a:latin typeface="Consolas" panose="020B0609020204030204" pitchFamily="49" charset="0"/>
              </a:rPr>
              <a:t>mean</a:t>
            </a:r>
            <a:r>
              <a:rPr lang="fr-CA" dirty="0">
                <a:latin typeface="Consolas" panose="020B0609020204030204" pitchFamily="49" charset="0"/>
              </a:rPr>
              <a:t> state-</a:t>
            </a:r>
            <a:r>
              <a:rPr lang="fr-CA" dirty="0" err="1">
                <a:latin typeface="Consolas" panose="020B0609020204030204" pitchFamily="49" charset="0"/>
              </a:rPr>
              <a:t>spec</a:t>
            </a:r>
            <a:r>
              <a:rPr lang="fr-CA" dirty="0">
                <a:latin typeface="Consolas" panose="020B0609020204030204" pitchFamily="49" charset="0"/>
              </a:rPr>
              <a:t>. </a:t>
            </a:r>
            <a:r>
              <a:rPr lang="fr-CA" dirty="0" err="1">
                <a:latin typeface="Consolas" panose="020B0609020204030204" pitchFamily="49" charset="0"/>
              </a:rPr>
              <a:t>survival</a:t>
            </a: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mean.psi</a:t>
            </a:r>
            <a:r>
              <a:rPr lang="fr-CA" dirty="0">
                <a:latin typeface="Consolas" panose="020B0609020204030204" pitchFamily="49" charset="0"/>
              </a:rPr>
              <a:t>[u]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    # </a:t>
            </a:r>
            <a:r>
              <a:rPr lang="fr-CA" dirty="0" err="1">
                <a:latin typeface="Consolas" panose="020B0609020204030204" pitchFamily="49" charset="0"/>
              </a:rPr>
              <a:t>Priors</a:t>
            </a:r>
            <a:r>
              <a:rPr lang="fr-CA" dirty="0">
                <a:latin typeface="Consolas" panose="020B0609020204030204" pitchFamily="49" charset="0"/>
              </a:rPr>
              <a:t> for </a:t>
            </a:r>
            <a:r>
              <a:rPr lang="fr-CA" dirty="0" err="1">
                <a:latin typeface="Consolas" panose="020B0609020204030204" pitchFamily="49" charset="0"/>
              </a:rPr>
              <a:t>mean</a:t>
            </a:r>
            <a:r>
              <a:rPr lang="fr-CA" dirty="0">
                <a:latin typeface="Consolas" panose="020B0609020204030204" pitchFamily="49" charset="0"/>
              </a:rPr>
              <a:t> transitions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</a:t>
            </a:r>
            <a:r>
              <a:rPr lang="fr-CA" dirty="0" err="1">
                <a:latin typeface="Consolas" panose="020B0609020204030204" pitchFamily="49" charset="0"/>
              </a:rPr>
              <a:t>mean.p</a:t>
            </a:r>
            <a:r>
              <a:rPr lang="fr-CA" dirty="0">
                <a:latin typeface="Consolas" panose="020B0609020204030204" pitchFamily="49" charset="0"/>
              </a:rPr>
              <a:t>[u]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      # </a:t>
            </a:r>
            <a:r>
              <a:rPr lang="fr-CA" dirty="0" err="1">
                <a:latin typeface="Consolas" panose="020B0609020204030204" pitchFamily="49" charset="0"/>
              </a:rPr>
              <a:t>Priors</a:t>
            </a:r>
            <a:r>
              <a:rPr lang="fr-CA" dirty="0">
                <a:latin typeface="Consolas" panose="020B0609020204030204" pitchFamily="49" charset="0"/>
              </a:rPr>
              <a:t> for </a:t>
            </a:r>
            <a:r>
              <a:rPr lang="fr-CA" dirty="0" err="1">
                <a:latin typeface="Consolas" panose="020B0609020204030204" pitchFamily="49" charset="0"/>
              </a:rPr>
              <a:t>mean</a:t>
            </a:r>
            <a:r>
              <a:rPr lang="fr-CA" dirty="0">
                <a:latin typeface="Consolas" panose="020B0609020204030204" pitchFamily="49" charset="0"/>
              </a:rPr>
              <a:t> state-</a:t>
            </a:r>
            <a:r>
              <a:rPr lang="fr-CA" dirty="0" err="1">
                <a:latin typeface="Consolas" panose="020B0609020204030204" pitchFamily="49" charset="0"/>
              </a:rPr>
              <a:t>spec</a:t>
            </a:r>
            <a:r>
              <a:rPr lang="fr-CA" dirty="0">
                <a:latin typeface="Consolas" panose="020B0609020204030204" pitchFamily="49" charset="0"/>
              </a:rPr>
              <a:t>. recapture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}</a:t>
            </a:r>
          </a:p>
        </p:txBody>
      </p:sp>
    </p:spTree>
    <p:extLst>
      <p:ext uri="{BB962C8B-B14F-4D97-AF65-F5344CB8AC3E}">
        <p14:creationId xmlns:p14="http://schemas.microsoft.com/office/powerpoint/2010/main" val="19782442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57392C-D063-4C2D-99F1-F8BA696F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Nimble</a:t>
            </a:r>
            <a:r>
              <a:rPr lang="fr-CA" dirty="0"/>
              <a:t> code : matrices / </a:t>
            </a:r>
            <a:r>
              <a:rPr lang="fr-CA" dirty="0" err="1"/>
              <a:t>array</a:t>
            </a:r>
            <a:endParaRPr lang="fr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EFD36A-4889-42B1-9A10-CBECC0AEC1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for (i in 1:nind){ 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for (t in f[i]:(n.occasions-1)){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sz="1600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</a:t>
            </a:r>
            <a:r>
              <a:rPr lang="fr-CA" sz="1600" dirty="0" err="1">
                <a:latin typeface="Consolas" panose="020B0609020204030204" pitchFamily="49" charset="0"/>
              </a:rPr>
              <a:t>ps</a:t>
            </a:r>
            <a:r>
              <a:rPr lang="fr-CA" sz="1600" dirty="0">
                <a:latin typeface="Consolas" panose="020B0609020204030204" pitchFamily="49" charset="0"/>
              </a:rPr>
              <a:t>[1,i,t,1] &lt;- </a:t>
            </a:r>
            <a:r>
              <a:rPr lang="fr-CA" sz="1600" dirty="0" err="1">
                <a:latin typeface="Consolas" panose="020B0609020204030204" pitchFamily="49" charset="0"/>
              </a:rPr>
              <a:t>phiA</a:t>
            </a:r>
            <a:r>
              <a:rPr lang="fr-CA" sz="1600" dirty="0">
                <a:latin typeface="Consolas" panose="020B0609020204030204" pitchFamily="49" charset="0"/>
              </a:rPr>
              <a:t>[t] * (1-psiAB[t])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</a:t>
            </a:r>
            <a:r>
              <a:rPr lang="fr-CA" sz="1600" dirty="0" err="1">
                <a:latin typeface="Consolas" panose="020B0609020204030204" pitchFamily="49" charset="0"/>
              </a:rPr>
              <a:t>ps</a:t>
            </a:r>
            <a:r>
              <a:rPr lang="fr-CA" sz="1600" dirty="0">
                <a:latin typeface="Consolas" panose="020B0609020204030204" pitchFamily="49" charset="0"/>
              </a:rPr>
              <a:t>[1,i,t,2] &lt;- </a:t>
            </a:r>
            <a:r>
              <a:rPr lang="fr-CA" sz="1600" dirty="0" err="1">
                <a:latin typeface="Consolas" panose="020B0609020204030204" pitchFamily="49" charset="0"/>
              </a:rPr>
              <a:t>phiA</a:t>
            </a:r>
            <a:r>
              <a:rPr lang="fr-CA" sz="1600" dirty="0">
                <a:latin typeface="Consolas" panose="020B0609020204030204" pitchFamily="49" charset="0"/>
              </a:rPr>
              <a:t>[t] * </a:t>
            </a:r>
            <a:r>
              <a:rPr lang="fr-CA" sz="1600" dirty="0" err="1">
                <a:latin typeface="Consolas" panose="020B0609020204030204" pitchFamily="49" charset="0"/>
              </a:rPr>
              <a:t>psiAB</a:t>
            </a:r>
            <a:r>
              <a:rPr lang="fr-CA" sz="1600" dirty="0">
                <a:latin typeface="Consolas" panose="020B0609020204030204" pitchFamily="49" charset="0"/>
              </a:rPr>
              <a:t>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</a:t>
            </a:r>
            <a:r>
              <a:rPr lang="fr-CA" sz="1600" dirty="0" err="1">
                <a:latin typeface="Consolas" panose="020B0609020204030204" pitchFamily="49" charset="0"/>
              </a:rPr>
              <a:t>ps</a:t>
            </a:r>
            <a:r>
              <a:rPr lang="fr-CA" sz="1600" dirty="0">
                <a:latin typeface="Consolas" panose="020B0609020204030204" pitchFamily="49" charset="0"/>
              </a:rPr>
              <a:t>[1,i,t,3] &lt;- 1-phiA[t]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</a:t>
            </a:r>
            <a:r>
              <a:rPr lang="fr-CA" sz="1600" dirty="0" err="1">
                <a:latin typeface="Consolas" panose="020B0609020204030204" pitchFamily="49" charset="0"/>
              </a:rPr>
              <a:t>ps</a:t>
            </a:r>
            <a:r>
              <a:rPr lang="fr-CA" sz="1600" dirty="0">
                <a:latin typeface="Consolas" panose="020B0609020204030204" pitchFamily="49" charset="0"/>
              </a:rPr>
              <a:t>[2,i,t,1] &lt;- </a:t>
            </a:r>
            <a:r>
              <a:rPr lang="fr-CA" sz="1600" dirty="0" err="1">
                <a:latin typeface="Consolas" panose="020B0609020204030204" pitchFamily="49" charset="0"/>
              </a:rPr>
              <a:t>phiB</a:t>
            </a:r>
            <a:r>
              <a:rPr lang="fr-CA" sz="1600" dirty="0">
                <a:latin typeface="Consolas" panose="020B0609020204030204" pitchFamily="49" charset="0"/>
              </a:rPr>
              <a:t>[t] * </a:t>
            </a:r>
            <a:r>
              <a:rPr lang="fr-CA" sz="1600" dirty="0" err="1">
                <a:latin typeface="Consolas" panose="020B0609020204030204" pitchFamily="49" charset="0"/>
              </a:rPr>
              <a:t>psiBA</a:t>
            </a:r>
            <a:r>
              <a:rPr lang="fr-CA" sz="1600" dirty="0">
                <a:latin typeface="Consolas" panose="020B0609020204030204" pitchFamily="49" charset="0"/>
              </a:rPr>
              <a:t>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</a:t>
            </a:r>
            <a:r>
              <a:rPr lang="fr-CA" sz="1600" dirty="0" err="1">
                <a:latin typeface="Consolas" panose="020B0609020204030204" pitchFamily="49" charset="0"/>
              </a:rPr>
              <a:t>ps</a:t>
            </a:r>
            <a:r>
              <a:rPr lang="fr-CA" sz="1600" dirty="0">
                <a:latin typeface="Consolas" panose="020B0609020204030204" pitchFamily="49" charset="0"/>
              </a:rPr>
              <a:t>[2,i,t,2] &lt;- </a:t>
            </a:r>
            <a:r>
              <a:rPr lang="fr-CA" sz="1600" dirty="0" err="1">
                <a:latin typeface="Consolas" panose="020B0609020204030204" pitchFamily="49" charset="0"/>
              </a:rPr>
              <a:t>phiB</a:t>
            </a:r>
            <a:r>
              <a:rPr lang="fr-CA" sz="1600" dirty="0">
                <a:latin typeface="Consolas" panose="020B0609020204030204" pitchFamily="49" charset="0"/>
              </a:rPr>
              <a:t>[t] * (1-psiBA[t])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</a:t>
            </a:r>
            <a:r>
              <a:rPr lang="fr-CA" sz="1600" dirty="0" err="1">
                <a:latin typeface="Consolas" panose="020B0609020204030204" pitchFamily="49" charset="0"/>
              </a:rPr>
              <a:t>ps</a:t>
            </a:r>
            <a:r>
              <a:rPr lang="fr-CA" sz="1600" dirty="0">
                <a:latin typeface="Consolas" panose="020B0609020204030204" pitchFamily="49" charset="0"/>
              </a:rPr>
              <a:t>[2,i,t,3] &lt;- 1-phiB[t]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</a:t>
            </a:r>
            <a:r>
              <a:rPr lang="fr-CA" sz="1600" dirty="0" err="1">
                <a:latin typeface="Consolas" panose="020B0609020204030204" pitchFamily="49" charset="0"/>
              </a:rPr>
              <a:t>ps</a:t>
            </a:r>
            <a:r>
              <a:rPr lang="fr-CA" sz="1600" dirty="0">
                <a:latin typeface="Consolas" panose="020B0609020204030204" pitchFamily="49" charset="0"/>
              </a:rPr>
              <a:t>[3,i,t,1] &lt;- 0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</a:t>
            </a:r>
            <a:r>
              <a:rPr lang="fr-CA" sz="1600" dirty="0" err="1">
                <a:latin typeface="Consolas" panose="020B0609020204030204" pitchFamily="49" charset="0"/>
              </a:rPr>
              <a:t>ps</a:t>
            </a:r>
            <a:r>
              <a:rPr lang="fr-CA" sz="1600" dirty="0">
                <a:latin typeface="Consolas" panose="020B0609020204030204" pitchFamily="49" charset="0"/>
              </a:rPr>
              <a:t>[3,i,t,2] &lt;- 0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</a:t>
            </a:r>
            <a:r>
              <a:rPr lang="fr-CA" sz="1600" dirty="0" err="1">
                <a:latin typeface="Consolas" panose="020B0609020204030204" pitchFamily="49" charset="0"/>
              </a:rPr>
              <a:t>ps</a:t>
            </a:r>
            <a:r>
              <a:rPr lang="fr-CA" sz="1600" dirty="0">
                <a:latin typeface="Consolas" panose="020B0609020204030204" pitchFamily="49" charset="0"/>
              </a:rPr>
              <a:t>[3,i,t,3] &lt;- 1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sz="1600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•••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208884-D2C1-434B-9716-F42881991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•••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sz="1600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sz="1600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po[1,i,t,1] &lt;- </a:t>
            </a:r>
            <a:r>
              <a:rPr lang="fr-CA" sz="1600" dirty="0" err="1">
                <a:latin typeface="Consolas" panose="020B0609020204030204" pitchFamily="49" charset="0"/>
              </a:rPr>
              <a:t>pA</a:t>
            </a:r>
            <a:r>
              <a:rPr lang="fr-CA" sz="1600" dirty="0">
                <a:latin typeface="Consolas" panose="020B0609020204030204" pitchFamily="49" charset="0"/>
              </a:rPr>
              <a:t>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po[1,i,t,2] &lt;- 0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po[1,i,t,3] &lt;- 1-pA[t]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po[2,i,t,1] &lt;- 0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po[2,i,t,2] &lt;- </a:t>
            </a:r>
            <a:r>
              <a:rPr lang="fr-CA" sz="1600" dirty="0" err="1">
                <a:latin typeface="Consolas" panose="020B0609020204030204" pitchFamily="49" charset="0"/>
              </a:rPr>
              <a:t>pB</a:t>
            </a:r>
            <a:r>
              <a:rPr lang="fr-CA" sz="1600" dirty="0">
                <a:latin typeface="Consolas" panose="020B0609020204030204" pitchFamily="49" charset="0"/>
              </a:rPr>
              <a:t>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po[2,i,t,3] &lt;- 1-pB[t]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po[3,i,t,1] &lt;- 0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po[3,i,t,2] &lt;- 0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po[3,i,t,3] &lt;- 1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   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latin typeface="Consolas" panose="020B0609020204030204" pitchFamily="49" charset="0"/>
              </a:rPr>
              <a:t>   } #i</a:t>
            </a:r>
          </a:p>
        </p:txBody>
      </p:sp>
      <p:sp>
        <p:nvSpPr>
          <p:cNvPr id="7" name="Callout: Up Arrow 6">
            <a:extLst>
              <a:ext uri="{FF2B5EF4-FFF2-40B4-BE49-F238E27FC236}">
                <a16:creationId xmlns:a16="http://schemas.microsoft.com/office/drawing/2014/main" id="{32C0C6CE-F173-4CC0-89D3-D8C61F5B524F}"/>
              </a:ext>
            </a:extLst>
          </p:cNvPr>
          <p:cNvSpPr/>
          <p:nvPr/>
        </p:nvSpPr>
        <p:spPr>
          <a:xfrm>
            <a:off x="1849581" y="4551219"/>
            <a:ext cx="831274" cy="644236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État t</a:t>
            </a:r>
          </a:p>
        </p:txBody>
      </p:sp>
      <p:sp>
        <p:nvSpPr>
          <p:cNvPr id="8" name="Callout: Up Arrow 7">
            <a:extLst>
              <a:ext uri="{FF2B5EF4-FFF2-40B4-BE49-F238E27FC236}">
                <a16:creationId xmlns:a16="http://schemas.microsoft.com/office/drawing/2014/main" id="{16EAF9A6-E334-4B35-AF99-B8BAF5D988CF}"/>
              </a:ext>
            </a:extLst>
          </p:cNvPr>
          <p:cNvSpPr/>
          <p:nvPr/>
        </p:nvSpPr>
        <p:spPr>
          <a:xfrm>
            <a:off x="2411383" y="4551219"/>
            <a:ext cx="1021774" cy="1153390"/>
          </a:xfrm>
          <a:prstGeom prst="upArrowCallout">
            <a:avLst>
              <a:gd name="adj1" fmla="val 25000"/>
              <a:gd name="adj2" fmla="val 20161"/>
              <a:gd name="adj3" fmla="val 25000"/>
              <a:gd name="adj4" fmla="val 324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État t+1</a:t>
            </a:r>
          </a:p>
        </p:txBody>
      </p:sp>
      <p:sp>
        <p:nvSpPr>
          <p:cNvPr id="9" name="Callout: Up Arrow 8">
            <a:extLst>
              <a:ext uri="{FF2B5EF4-FFF2-40B4-BE49-F238E27FC236}">
                <a16:creationId xmlns:a16="http://schemas.microsoft.com/office/drawing/2014/main" id="{3003D932-D67D-4BD0-B8EC-8FD0E067F23C}"/>
              </a:ext>
            </a:extLst>
          </p:cNvPr>
          <p:cNvSpPr/>
          <p:nvPr/>
        </p:nvSpPr>
        <p:spPr>
          <a:xfrm>
            <a:off x="6948054" y="4551219"/>
            <a:ext cx="831274" cy="644236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État</a:t>
            </a:r>
          </a:p>
        </p:txBody>
      </p:sp>
      <p:sp>
        <p:nvSpPr>
          <p:cNvPr id="10" name="Callout: Up Arrow 9">
            <a:extLst>
              <a:ext uri="{FF2B5EF4-FFF2-40B4-BE49-F238E27FC236}">
                <a16:creationId xmlns:a16="http://schemas.microsoft.com/office/drawing/2014/main" id="{102858F5-5835-4C9D-8C69-14E653211240}"/>
              </a:ext>
            </a:extLst>
          </p:cNvPr>
          <p:cNvSpPr/>
          <p:nvPr/>
        </p:nvSpPr>
        <p:spPr>
          <a:xfrm>
            <a:off x="7390707" y="4551219"/>
            <a:ext cx="1332808" cy="1153390"/>
          </a:xfrm>
          <a:prstGeom prst="upArrowCallout">
            <a:avLst>
              <a:gd name="adj1" fmla="val 25000"/>
              <a:gd name="adj2" fmla="val 20161"/>
              <a:gd name="adj3" fmla="val 25000"/>
              <a:gd name="adj4" fmla="val 324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observation</a:t>
            </a:r>
          </a:p>
        </p:txBody>
      </p:sp>
    </p:spTree>
    <p:extLst>
      <p:ext uri="{BB962C8B-B14F-4D97-AF65-F5344CB8AC3E}">
        <p14:creationId xmlns:p14="http://schemas.microsoft.com/office/powerpoint/2010/main" val="77704459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BBDD-9C09-4589-8222-1EB6950CC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Nimble</a:t>
            </a:r>
            <a:r>
              <a:rPr lang="fr-CA" dirty="0"/>
              <a:t> code : </a:t>
            </a:r>
            <a:r>
              <a:rPr lang="fr-CA" dirty="0" err="1"/>
              <a:t>likelihood</a:t>
            </a:r>
            <a:endParaRPr lang="fr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DFB132-01B2-4C0A-ADA0-4EC0C428A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for (i in 1:nind){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z[</a:t>
            </a:r>
            <a:r>
              <a:rPr lang="fr-CA" dirty="0" err="1">
                <a:latin typeface="Consolas" panose="020B0609020204030204" pitchFamily="49" charset="0"/>
              </a:rPr>
              <a:t>i,f</a:t>
            </a:r>
            <a:r>
              <a:rPr lang="fr-CA" dirty="0">
                <a:latin typeface="Consolas" panose="020B0609020204030204" pitchFamily="49" charset="0"/>
              </a:rPr>
              <a:t>[i]] &lt;- y[</a:t>
            </a:r>
            <a:r>
              <a:rPr lang="fr-CA" dirty="0" err="1">
                <a:latin typeface="Consolas" panose="020B0609020204030204" pitchFamily="49" charset="0"/>
              </a:rPr>
              <a:t>i,f</a:t>
            </a:r>
            <a:r>
              <a:rPr lang="fr-CA" dirty="0">
                <a:latin typeface="Consolas" panose="020B0609020204030204" pitchFamily="49" charset="0"/>
              </a:rPr>
              <a:t>[i]]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   for (t in (f[i]+1):</a:t>
            </a:r>
            <a:r>
              <a:rPr lang="fr-CA" dirty="0" err="1">
                <a:latin typeface="Consolas" panose="020B0609020204030204" pitchFamily="49" charset="0"/>
              </a:rPr>
              <a:t>n.occasions</a:t>
            </a:r>
            <a:r>
              <a:rPr lang="fr-CA" dirty="0">
                <a:latin typeface="Consolas" panose="020B0609020204030204" pitchFamily="49" charset="0"/>
              </a:rPr>
              <a:t>){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      # State process: </a:t>
            </a:r>
            <a:r>
              <a:rPr lang="fr-CA" dirty="0" err="1">
                <a:latin typeface="Consolas" panose="020B0609020204030204" pitchFamily="49" charset="0"/>
              </a:rPr>
              <a:t>draw</a:t>
            </a:r>
            <a:r>
              <a:rPr lang="fr-CA" dirty="0">
                <a:latin typeface="Consolas" panose="020B0609020204030204" pitchFamily="49" charset="0"/>
              </a:rPr>
              <a:t> S(t) </a:t>
            </a:r>
            <a:r>
              <a:rPr lang="fr-CA" dirty="0" err="1">
                <a:latin typeface="Consolas" panose="020B0609020204030204" pitchFamily="49" charset="0"/>
              </a:rPr>
              <a:t>given</a:t>
            </a:r>
            <a:r>
              <a:rPr lang="fr-CA" dirty="0">
                <a:latin typeface="Consolas" panose="020B0609020204030204" pitchFamily="49" charset="0"/>
              </a:rPr>
              <a:t> S(t-1)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      z[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~ </a:t>
            </a:r>
            <a:r>
              <a:rPr lang="fr-CA" dirty="0" err="1">
                <a:latin typeface="Consolas" panose="020B0609020204030204" pitchFamily="49" charset="0"/>
              </a:rPr>
              <a:t>dcat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ps</a:t>
            </a:r>
            <a:r>
              <a:rPr lang="fr-CA" dirty="0">
                <a:latin typeface="Consolas" panose="020B0609020204030204" pitchFamily="49" charset="0"/>
              </a:rPr>
              <a:t>[z[i,t-1], i, t-1,])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      # Observation process: </a:t>
            </a:r>
            <a:r>
              <a:rPr lang="fr-CA" dirty="0" err="1">
                <a:latin typeface="Consolas" panose="020B0609020204030204" pitchFamily="49" charset="0"/>
              </a:rPr>
              <a:t>draw</a:t>
            </a:r>
            <a:r>
              <a:rPr lang="fr-CA" dirty="0">
                <a:latin typeface="Consolas" panose="020B0609020204030204" pitchFamily="49" charset="0"/>
              </a:rPr>
              <a:t> O(t) </a:t>
            </a:r>
            <a:r>
              <a:rPr lang="fr-CA" dirty="0" err="1">
                <a:latin typeface="Consolas" panose="020B0609020204030204" pitchFamily="49" charset="0"/>
              </a:rPr>
              <a:t>given</a:t>
            </a:r>
            <a:r>
              <a:rPr lang="fr-CA" dirty="0">
                <a:latin typeface="Consolas" panose="020B0609020204030204" pitchFamily="49" charset="0"/>
              </a:rPr>
              <a:t> S(t)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      y[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~ </a:t>
            </a:r>
            <a:r>
              <a:rPr lang="fr-CA" dirty="0" err="1">
                <a:latin typeface="Consolas" panose="020B0609020204030204" pitchFamily="49" charset="0"/>
              </a:rPr>
              <a:t>dcat</a:t>
            </a:r>
            <a:r>
              <a:rPr lang="fr-CA" dirty="0">
                <a:latin typeface="Consolas" panose="020B0609020204030204" pitchFamily="49" charset="0"/>
              </a:rPr>
              <a:t>(po[z[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], i, t-1,])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      } #t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   } #i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fr-CA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allout: Left Arrow 5">
            <a:extLst>
              <a:ext uri="{FF2B5EF4-FFF2-40B4-BE49-F238E27FC236}">
                <a16:creationId xmlns:a16="http://schemas.microsoft.com/office/drawing/2014/main" id="{5835C16E-A475-44E8-9186-2851AB3685E5}"/>
              </a:ext>
            </a:extLst>
          </p:cNvPr>
          <p:cNvSpPr/>
          <p:nvPr/>
        </p:nvSpPr>
        <p:spPr>
          <a:xfrm>
            <a:off x="5372100" y="2068983"/>
            <a:ext cx="5527963" cy="592282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Définir état à la première capture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56F98C4-A790-4810-A53D-205BE2C6C396}"/>
              </a:ext>
            </a:extLst>
          </p:cNvPr>
          <p:cNvSpPr/>
          <p:nvPr/>
        </p:nvSpPr>
        <p:spPr>
          <a:xfrm>
            <a:off x="1932709" y="3392488"/>
            <a:ext cx="1091046" cy="420976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B43598C-EF5B-45C6-A843-88A7392C4C79}"/>
              </a:ext>
            </a:extLst>
          </p:cNvPr>
          <p:cNvSpPr/>
          <p:nvPr/>
        </p:nvSpPr>
        <p:spPr>
          <a:xfrm>
            <a:off x="4402280" y="3392488"/>
            <a:ext cx="1219201" cy="420976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A5E0F50-C9EE-486A-8855-038B1EDCDA0E}"/>
              </a:ext>
            </a:extLst>
          </p:cNvPr>
          <p:cNvSpPr/>
          <p:nvPr/>
        </p:nvSpPr>
        <p:spPr>
          <a:xfrm>
            <a:off x="3293918" y="3392488"/>
            <a:ext cx="665018" cy="420976"/>
          </a:xfrm>
          <a:prstGeom prst="roundRect">
            <a:avLst/>
          </a:prstGeom>
          <a:noFill/>
          <a:ln w="76200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F3ADFD8-ABE6-412B-A40F-F1DB1BD5C594}"/>
              </a:ext>
            </a:extLst>
          </p:cNvPr>
          <p:cNvSpPr/>
          <p:nvPr/>
        </p:nvSpPr>
        <p:spPr>
          <a:xfrm>
            <a:off x="8302336" y="2878282"/>
            <a:ext cx="3439391" cy="1724891"/>
          </a:xfrm>
          <a:prstGeom prst="roundRect">
            <a:avLst/>
          </a:prstGeom>
          <a:ln w="7620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A" sz="3200" b="1" dirty="0" err="1"/>
              <a:t>dcat</a:t>
            </a:r>
            <a:endParaRPr lang="fr-CA" sz="2800" dirty="0"/>
          </a:p>
          <a:p>
            <a:r>
              <a:rPr lang="fr-CA" sz="2800" dirty="0"/>
              <a:t>Sortie = 1, 2, </a:t>
            </a:r>
            <a:r>
              <a:rPr lang="fr-CA" sz="2800" b="1" dirty="0">
                <a:solidFill>
                  <a:schemeClr val="accent2"/>
                </a:solidFill>
              </a:rPr>
              <a:t>ou</a:t>
            </a:r>
            <a:r>
              <a:rPr lang="fr-CA" sz="2800" dirty="0"/>
              <a:t> 3</a:t>
            </a:r>
          </a:p>
          <a:p>
            <a:r>
              <a:rPr lang="fr-CA" sz="2800" dirty="0"/>
              <a:t>Input=0.3, 0.5, </a:t>
            </a:r>
            <a:r>
              <a:rPr lang="fr-CA" sz="2800" b="1" dirty="0">
                <a:solidFill>
                  <a:schemeClr val="accent2"/>
                </a:solidFill>
              </a:rPr>
              <a:t>et</a:t>
            </a:r>
            <a:r>
              <a:rPr lang="fr-CA" sz="2800" dirty="0"/>
              <a:t> 0.2</a:t>
            </a:r>
            <a:endParaRPr lang="fr-CA" sz="24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1CA9BAE-B05E-41D3-A7CE-81CBABD6C67C}"/>
              </a:ext>
            </a:extLst>
          </p:cNvPr>
          <p:cNvSpPr/>
          <p:nvPr/>
        </p:nvSpPr>
        <p:spPr>
          <a:xfrm>
            <a:off x="1932709" y="4123711"/>
            <a:ext cx="1091046" cy="420976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F41CC91-DAF3-45E2-9F5E-34BD20608B39}"/>
              </a:ext>
            </a:extLst>
          </p:cNvPr>
          <p:cNvSpPr/>
          <p:nvPr/>
        </p:nvSpPr>
        <p:spPr>
          <a:xfrm>
            <a:off x="4402281" y="4123711"/>
            <a:ext cx="969820" cy="420976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6963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45D0C-E504-4C17-872B-939932E53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Postérieur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AF826-CFAD-4B68-B923-CA1736BFC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US" sz="2800" b="0" i="0" u="none" strike="noStrike" baseline="0" dirty="0" err="1">
                <a:solidFill>
                  <a:srgbClr val="000000"/>
                </a:solidFill>
              </a:rPr>
              <a:t>c’est</a:t>
            </a:r>
            <a:r>
              <a:rPr lang="en-US" sz="2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n-US" sz="2800" b="0" i="0" u="none" strike="noStrike" baseline="0" dirty="0" err="1">
                <a:solidFill>
                  <a:srgbClr val="000000"/>
                </a:solidFill>
              </a:rPr>
              <a:t>aussi</a:t>
            </a:r>
            <a:r>
              <a:rPr lang="en-US" sz="2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n-US" sz="2800" b="0" i="0" u="none" strike="noStrike" baseline="0" dirty="0" err="1">
                <a:solidFill>
                  <a:srgbClr val="000000"/>
                </a:solidFill>
              </a:rPr>
              <a:t>une</a:t>
            </a:r>
            <a:r>
              <a:rPr lang="en-US" sz="2800" b="0" i="0" u="none" strike="noStrike" baseline="0" dirty="0">
                <a:solidFill>
                  <a:srgbClr val="000000"/>
                </a:solidFill>
              </a:rPr>
              <a:t> distribution</a:t>
            </a:r>
            <a:br>
              <a:rPr lang="en-US" sz="2800" b="0" i="0" u="none" strike="noStrike" baseline="0" dirty="0">
                <a:solidFill>
                  <a:srgbClr val="000000"/>
                </a:solidFill>
              </a:rPr>
            </a:br>
            <a:r>
              <a:rPr lang="en-US" sz="2800" b="0" i="0" u="none" strike="noStrike" baseline="0" dirty="0">
                <a:solidFill>
                  <a:srgbClr val="000000"/>
                </a:solidFill>
              </a:rPr>
              <a:t>	 (</a:t>
            </a:r>
            <a:r>
              <a:rPr lang="en-US" sz="2800" b="0" i="0" u="none" strike="noStrike" baseline="0" dirty="0" err="1">
                <a:solidFill>
                  <a:srgbClr val="000000"/>
                </a:solidFill>
              </a:rPr>
              <a:t>ie</a:t>
            </a:r>
            <a:r>
              <a:rPr lang="en-US" sz="2800" b="0" i="0" u="none" strike="noStrike" baseline="0" dirty="0">
                <a:solidFill>
                  <a:srgbClr val="000000"/>
                </a:solidFill>
              </a:rPr>
              <a:t> un </a:t>
            </a:r>
            <a:r>
              <a:rPr lang="en-US" sz="2800" b="0" i="0" u="none" strike="noStrike" baseline="0" dirty="0" err="1">
                <a:solidFill>
                  <a:srgbClr val="000000"/>
                </a:solidFill>
              </a:rPr>
              <a:t>échantillon</a:t>
            </a:r>
            <a:r>
              <a:rPr lang="en-US" sz="2800" b="0" i="0" u="none" strike="noStrike" baseline="0" dirty="0">
                <a:solidFill>
                  <a:srgbClr val="000000"/>
                </a:solidFill>
              </a:rPr>
              <a:t> de la distribution)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2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fr-CA" sz="2800" b="0" i="0" u="none" strike="noStrike" baseline="0" dirty="0">
                <a:solidFill>
                  <a:srgbClr val="000000"/>
                </a:solidFill>
              </a:rPr>
              <a:t>existe</a:t>
            </a:r>
            <a:r>
              <a:rPr lang="en-US" sz="2800" b="0" i="0" u="none" strike="noStrike" baseline="0" dirty="0">
                <a:solidFill>
                  <a:srgbClr val="000000"/>
                </a:solidFill>
              </a:rPr>
              <a:t> pour TOUS les </a:t>
            </a:r>
            <a:r>
              <a:rPr lang="en-US" sz="2800" b="0" i="0" u="none" strike="noStrike" baseline="0" dirty="0" err="1">
                <a:solidFill>
                  <a:srgbClr val="000000"/>
                </a:solidFill>
              </a:rPr>
              <a:t>paramètres</a:t>
            </a:r>
            <a:r>
              <a:rPr lang="en-US" sz="2800" b="0" i="0" u="none" strike="noStrike" baseline="0" dirty="0">
                <a:solidFill>
                  <a:srgbClr val="000000"/>
                </a:solidFill>
              </a:rPr>
              <a:t> du </a:t>
            </a:r>
            <a:r>
              <a:rPr lang="en-US" sz="2800" b="0" i="0" u="none" strike="noStrike" baseline="0" dirty="0" err="1">
                <a:solidFill>
                  <a:srgbClr val="000000"/>
                </a:solidFill>
              </a:rPr>
              <a:t>modèle</a:t>
            </a:r>
            <a:endParaRPr lang="en-US" sz="2800" b="0" i="0" u="none" strike="noStrike" baseline="0" dirty="0">
              <a:solidFill>
                <a:srgbClr val="000000"/>
              </a:solidFill>
            </a:endParaRPr>
          </a:p>
          <a:p>
            <a:pPr lvl="1">
              <a:buFont typeface="Wingdings" panose="05000000000000000000" pitchFamily="2" charset="2"/>
              <a:buChar char="v"/>
            </a:pPr>
            <a:r>
              <a:rPr lang="fr-CA" sz="2800" b="0" i="0" u="none" strike="noStrike" baseline="0" dirty="0">
                <a:solidFill>
                  <a:srgbClr val="0070C1"/>
                </a:solidFill>
              </a:rPr>
              <a:t>e.g., Variances, valeurs dérivées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2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n-US" sz="2800" b="0" i="0" u="none" strike="noStrike" baseline="0" dirty="0" err="1">
                <a:solidFill>
                  <a:srgbClr val="000000"/>
                </a:solidFill>
              </a:rPr>
              <a:t>Utiliser</a:t>
            </a:r>
            <a:r>
              <a:rPr lang="en-US" sz="2800" b="0" i="0" u="none" strike="noStrike" baseline="0" dirty="0">
                <a:solidFill>
                  <a:srgbClr val="000000"/>
                </a:solidFill>
              </a:rPr>
              <a:t> tout le </a:t>
            </a:r>
            <a:r>
              <a:rPr lang="en-US" sz="2800" b="0" i="0" u="none" strike="noStrike" baseline="0" dirty="0" err="1">
                <a:solidFill>
                  <a:srgbClr val="000000"/>
                </a:solidFill>
              </a:rPr>
              <a:t>postérieur</a:t>
            </a:r>
            <a:r>
              <a:rPr lang="en-US" sz="2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n-US" sz="2800" dirty="0">
                <a:solidFill>
                  <a:srgbClr val="000000"/>
                </a:solidFill>
              </a:rPr>
              <a:t>pour faire </a:t>
            </a:r>
            <a:r>
              <a:rPr lang="en-US" sz="2800" dirty="0" err="1">
                <a:solidFill>
                  <a:srgbClr val="000000"/>
                </a:solidFill>
              </a:rPr>
              <a:t>vos</a:t>
            </a:r>
            <a:r>
              <a:rPr lang="en-US" sz="2800" dirty="0">
                <a:solidFill>
                  <a:srgbClr val="000000"/>
                </a:solidFill>
              </a:rPr>
              <a:t> </a:t>
            </a:r>
            <a:r>
              <a:rPr lang="en-US" sz="2800" dirty="0" err="1">
                <a:solidFill>
                  <a:srgbClr val="000000"/>
                </a:solidFill>
              </a:rPr>
              <a:t>prédictions</a:t>
            </a:r>
            <a:endParaRPr lang="fr-CA" sz="2800" dirty="0"/>
          </a:p>
        </p:txBody>
      </p:sp>
    </p:spTree>
    <p:extLst>
      <p:ext uri="{BB962C8B-B14F-4D97-AF65-F5344CB8AC3E}">
        <p14:creationId xmlns:p14="http://schemas.microsoft.com/office/powerpoint/2010/main" val="21087005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E6C737-FF55-4064-94B7-0B21D2EB6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3923E0-30C0-48F1-AEAD-90165A371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demo</a:t>
            </a:r>
          </a:p>
        </p:txBody>
      </p:sp>
      <p:pic>
        <p:nvPicPr>
          <p:cNvPr id="7" name="Graphic 6" descr="Play">
            <a:extLst>
              <a:ext uri="{FF2B5EF4-FFF2-40B4-BE49-F238E27FC236}">
                <a16:creationId xmlns:a16="http://schemas.microsoft.com/office/drawing/2014/main" id="{51A82764-16D1-493D-BD97-71824F88B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21" y="640081"/>
            <a:ext cx="5054156" cy="505415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5B1DD8-6224-4137-8621-32982B00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8218D9F-38B6-4AE0-9051-5434D19A5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D3DCA99-84AF-487A-BF72-91C5FA6B0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86136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9EFFA-1F6F-45B1-8E87-DF07F3501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Status</a:t>
            </a:r>
            <a:r>
              <a:rPr lang="fr-CA" dirty="0"/>
              <a:t> Reproducteur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2E68C-F123-4D82-8AF0-298F178AA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CA" sz="4000" dirty="0" err="1"/>
              <a:t>Juvenile</a:t>
            </a:r>
            <a:endParaRPr lang="fr-CA" sz="4000" dirty="0"/>
          </a:p>
          <a:p>
            <a:pPr marL="457200" indent="-457200">
              <a:buFont typeface="+mj-lt"/>
              <a:buAutoNum type="arabicPeriod"/>
            </a:pPr>
            <a:r>
              <a:rPr lang="fr-CA" sz="4000" dirty="0"/>
              <a:t>Mature-</a:t>
            </a:r>
            <a:r>
              <a:rPr lang="fr-CA" sz="4000" dirty="0" err="1"/>
              <a:t>breeding</a:t>
            </a:r>
            <a:endParaRPr lang="fr-CA" sz="4000" dirty="0"/>
          </a:p>
          <a:p>
            <a:pPr marL="457200" indent="-457200">
              <a:buFont typeface="+mj-lt"/>
              <a:buAutoNum type="arabicPeriod"/>
            </a:pPr>
            <a:r>
              <a:rPr lang="fr-CA" sz="4000" dirty="0"/>
              <a:t>Mature-</a:t>
            </a:r>
            <a:r>
              <a:rPr lang="fr-CA" sz="4000" dirty="0" err="1"/>
              <a:t>nonbreeding</a:t>
            </a:r>
            <a:endParaRPr lang="fr-CA" sz="4000" dirty="0"/>
          </a:p>
          <a:p>
            <a:pPr marL="457200" indent="-457200">
              <a:buFont typeface="+mj-lt"/>
              <a:buAutoNum type="arabicPeriod"/>
            </a:pPr>
            <a:r>
              <a:rPr lang="fr-CA" sz="4000" dirty="0"/>
              <a:t>mort</a:t>
            </a:r>
          </a:p>
        </p:txBody>
      </p:sp>
    </p:spTree>
    <p:extLst>
      <p:ext uri="{BB962C8B-B14F-4D97-AF65-F5344CB8AC3E}">
        <p14:creationId xmlns:p14="http://schemas.microsoft.com/office/powerpoint/2010/main" val="36369218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AC8D046-AD7A-4DB6-A6AC-AFB2C50380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5569726"/>
              </p:ext>
            </p:extLst>
          </p:nvPr>
        </p:nvGraphicFramePr>
        <p:xfrm>
          <a:off x="876834" y="1846262"/>
          <a:ext cx="10499291" cy="42220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83475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2170770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2566555">
                  <a:extLst>
                    <a:ext uri="{9D8B030D-6E8A-4147-A177-3AD203B41FA5}">
                      <a16:colId xmlns:a16="http://schemas.microsoft.com/office/drawing/2014/main" val="2429032763"/>
                    </a:ext>
                  </a:extLst>
                </a:gridCol>
                <a:gridCol w="2295164">
                  <a:extLst>
                    <a:ext uri="{9D8B030D-6E8A-4147-A177-3AD203B41FA5}">
                      <a16:colId xmlns:a16="http://schemas.microsoft.com/office/drawing/2014/main" val="854714909"/>
                    </a:ext>
                  </a:extLst>
                </a:gridCol>
                <a:gridCol w="1683327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844406"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Juv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Breeder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Non-</a:t>
                      </a:r>
                      <a:r>
                        <a:rPr lang="fr-CA" sz="2800" dirty="0" err="1"/>
                        <a:t>breed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Juv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Breeder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790981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Non-</a:t>
                      </a:r>
                      <a:r>
                        <a:rPr lang="fr-CA" sz="2800" dirty="0" err="1"/>
                        <a:t>breed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3252815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5E32A3-D917-4CDD-9B2C-3895410BC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Matrice de transition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5D78-B081-4B6A-8876-F53CDA925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9641FBA-F6E8-4412-93B6-C51E4A9BD3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4592852"/>
              </p:ext>
            </p:extLst>
          </p:nvPr>
        </p:nvGraphicFramePr>
        <p:xfrm>
          <a:off x="846355" y="1846262"/>
          <a:ext cx="10499291" cy="42220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83475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2170770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2566555">
                  <a:extLst>
                    <a:ext uri="{9D8B030D-6E8A-4147-A177-3AD203B41FA5}">
                      <a16:colId xmlns:a16="http://schemas.microsoft.com/office/drawing/2014/main" val="2429032763"/>
                    </a:ext>
                  </a:extLst>
                </a:gridCol>
                <a:gridCol w="2295164">
                  <a:extLst>
                    <a:ext uri="{9D8B030D-6E8A-4147-A177-3AD203B41FA5}">
                      <a16:colId xmlns:a16="http://schemas.microsoft.com/office/drawing/2014/main" val="854714909"/>
                    </a:ext>
                  </a:extLst>
                </a:gridCol>
                <a:gridCol w="1683327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844406"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Juv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Breeder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Non-</a:t>
                      </a:r>
                      <a:r>
                        <a:rPr lang="fr-CA" sz="2800" dirty="0" err="1"/>
                        <a:t>breed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Juv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phiJ</a:t>
                      </a:r>
                      <a:r>
                        <a:rPr lang="fr-CA" sz="2800" dirty="0"/>
                        <a:t>*(1-psi1)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 err="1"/>
                        <a:t>phiJ</a:t>
                      </a:r>
                      <a:r>
                        <a:rPr lang="fr-CA" sz="2800" dirty="0"/>
                        <a:t>*ps1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1-phiJ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Breeder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phiM</a:t>
                      </a:r>
                      <a:r>
                        <a:rPr lang="fr-CA" sz="2800" dirty="0"/>
                        <a:t>*(1-ps1)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 err="1"/>
                        <a:t>phiM</a:t>
                      </a:r>
                      <a:r>
                        <a:rPr lang="fr-CA" sz="2800" dirty="0"/>
                        <a:t>*psi2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1-PhiB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790981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Non-</a:t>
                      </a:r>
                      <a:r>
                        <a:rPr lang="fr-CA" sz="2800" dirty="0" err="1"/>
                        <a:t>breed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phiM</a:t>
                      </a:r>
                      <a:r>
                        <a:rPr lang="fr-CA" sz="2800" dirty="0"/>
                        <a:t>*psi3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 err="1"/>
                        <a:t>phiM</a:t>
                      </a:r>
                      <a:r>
                        <a:rPr lang="fr-CA" sz="2800" dirty="0"/>
                        <a:t>*(1-psi3)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1-PhiNB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3252815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381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9641FBA-F6E8-4412-93B6-C51E4A9BD3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4363140"/>
              </p:ext>
            </p:extLst>
          </p:nvPr>
        </p:nvGraphicFramePr>
        <p:xfrm>
          <a:off x="1993936" y="1845734"/>
          <a:ext cx="8204127" cy="42220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83475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2170770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2566555">
                  <a:extLst>
                    <a:ext uri="{9D8B030D-6E8A-4147-A177-3AD203B41FA5}">
                      <a16:colId xmlns:a16="http://schemas.microsoft.com/office/drawing/2014/main" val="2429032763"/>
                    </a:ext>
                  </a:extLst>
                </a:gridCol>
                <a:gridCol w="1683327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844406"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No-calf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calf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Not </a:t>
                      </a:r>
                      <a:r>
                        <a:rPr lang="fr-CA" sz="2800" dirty="0" err="1"/>
                        <a:t>seen</a:t>
                      </a:r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Juv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Breeder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790981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Non-</a:t>
                      </a:r>
                      <a:r>
                        <a:rPr lang="fr-CA" sz="2800" dirty="0" err="1"/>
                        <a:t>breed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3252815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B7A607-5C4F-41A5-9A66-60F016A1B7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2680801"/>
              </p:ext>
            </p:extLst>
          </p:nvPr>
        </p:nvGraphicFramePr>
        <p:xfrm>
          <a:off x="1993935" y="1845734"/>
          <a:ext cx="8204127" cy="42220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83475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2170770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2566555">
                  <a:extLst>
                    <a:ext uri="{9D8B030D-6E8A-4147-A177-3AD203B41FA5}">
                      <a16:colId xmlns:a16="http://schemas.microsoft.com/office/drawing/2014/main" val="2429032763"/>
                    </a:ext>
                  </a:extLst>
                </a:gridCol>
                <a:gridCol w="1683327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844406"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No-calf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calf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Not </a:t>
                      </a:r>
                      <a:r>
                        <a:rPr lang="fr-CA" sz="2800" dirty="0" err="1"/>
                        <a:t>seen</a:t>
                      </a:r>
                      <a:endParaRPr lang="fr-CA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Juv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pJ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1-pJ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Breeder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pB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790981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Non-</a:t>
                      </a:r>
                      <a:r>
                        <a:rPr lang="fr-CA" sz="2800" dirty="0" err="1"/>
                        <a:t>breed</a:t>
                      </a:r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 err="1"/>
                        <a:t>pNB</a:t>
                      </a:r>
                      <a:endParaRPr lang="fr-CA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1-pNB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3252815"/>
                  </a:ext>
                </a:extLst>
              </a:tr>
              <a:tr h="84440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5E32A3-D917-4CDD-9B2C-3895410BC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Matrice d’observation</a:t>
            </a:r>
          </a:p>
        </p:txBody>
      </p:sp>
    </p:spTree>
    <p:extLst>
      <p:ext uri="{BB962C8B-B14F-4D97-AF65-F5344CB8AC3E}">
        <p14:creationId xmlns:p14="http://schemas.microsoft.com/office/powerpoint/2010/main" val="3589018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B1836F0-F9E0-4D93-9BDD-7EEC6EA05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3923E0-30C0-48F1-AEAD-90165A371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demo</a:t>
            </a:r>
          </a:p>
        </p:txBody>
      </p:sp>
      <p:pic>
        <p:nvPicPr>
          <p:cNvPr id="7" name="Graphic 6" descr="Play">
            <a:extLst>
              <a:ext uri="{FF2B5EF4-FFF2-40B4-BE49-F238E27FC236}">
                <a16:creationId xmlns:a16="http://schemas.microsoft.com/office/drawing/2014/main" id="{51A82764-16D1-493D-BD97-71824F88B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999" y="1163529"/>
            <a:ext cx="4001315" cy="400131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A49EFD3-A806-4D59-99F1-AA9AFAE4E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D2F28D1-82F9-40FE-935C-85ECF7660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B670E93-2F53-48FC-AB6C-E99E22D17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2939542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9FA21D31-3E90-4CCD-A935-4C64CD64F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244" y="905933"/>
            <a:ext cx="8959515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3587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B3609E-AF2F-42CD-9FEF-FAA3D6848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La </a:t>
            </a:r>
            <a:r>
              <a:rPr lang="en-US" sz="4400" dirty="0" err="1">
                <a:solidFill>
                  <a:srgbClr val="FFFFFF"/>
                </a:solidFill>
              </a:rPr>
              <a:t>survie</a:t>
            </a:r>
            <a:r>
              <a:rPr lang="en-US" sz="4400" dirty="0">
                <a:solidFill>
                  <a:srgbClr val="FFFFFF"/>
                </a:solidFill>
              </a:rPr>
              <a:t> </a:t>
            </a:r>
            <a:r>
              <a:rPr lang="en-US" sz="4400" dirty="0" err="1">
                <a:solidFill>
                  <a:srgbClr val="FFFFFF"/>
                </a:solidFill>
              </a:rPr>
              <a:t>est</a:t>
            </a:r>
            <a:r>
              <a:rPr lang="en-US" sz="4400" dirty="0">
                <a:solidFill>
                  <a:srgbClr val="FFFFFF"/>
                </a:solidFill>
              </a:rPr>
              <a:t> </a:t>
            </a:r>
            <a:r>
              <a:rPr lang="en-US" sz="4400" dirty="0" err="1">
                <a:solidFill>
                  <a:srgbClr val="FFFFFF"/>
                </a:solidFill>
              </a:rPr>
              <a:t>parfois</a:t>
            </a:r>
            <a:r>
              <a:rPr lang="en-US" sz="4400" dirty="0">
                <a:solidFill>
                  <a:srgbClr val="FFFFFF"/>
                </a:solidFill>
              </a:rPr>
              <a:t> </a:t>
            </a:r>
            <a:r>
              <a:rPr lang="en-US" sz="4400" dirty="0" err="1">
                <a:solidFill>
                  <a:srgbClr val="FFFFFF"/>
                </a:solidFill>
              </a:rPr>
              <a:t>connue</a:t>
            </a:r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5A03217A-C983-4893-B7EB-88CB126099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056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920462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F054-48D6-4F96-A62A-43540EAD5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Tag </a:t>
            </a:r>
            <a:r>
              <a:rPr lang="fr-CA" dirty="0" err="1"/>
              <a:t>recovery</a:t>
            </a:r>
            <a:endParaRPr lang="fr-CA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0DA0FB1-4D81-4B29-B4FA-2F2BD0467E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CA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FF850F0-207B-4C95-940D-82761E1B50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8890986"/>
              </p:ext>
            </p:extLst>
          </p:nvPr>
        </p:nvGraphicFramePr>
        <p:xfrm>
          <a:off x="1097280" y="1845734"/>
          <a:ext cx="4937760" cy="4023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5149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1194765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1544714">
                  <a:extLst>
                    <a:ext uri="{9D8B030D-6E8A-4147-A177-3AD203B41FA5}">
                      <a16:colId xmlns:a16="http://schemas.microsoft.com/office/drawing/2014/main" val="2429032763"/>
                    </a:ext>
                  </a:extLst>
                </a:gridCol>
                <a:gridCol w="1013132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1000979"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Vivant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 récent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1000979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Vivant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phi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/>
                        <a:t>1-phi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10204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/>
                        <a:t>Mort récent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790981"/>
                  </a:ext>
                </a:extLst>
              </a:tr>
              <a:tr h="1000979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4562FE5-D6FA-457F-91B5-F52AFC7D01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7925833"/>
              </p:ext>
            </p:extLst>
          </p:nvPr>
        </p:nvGraphicFramePr>
        <p:xfrm>
          <a:off x="6156962" y="1838423"/>
          <a:ext cx="4937760" cy="4023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5149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1194765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1544714">
                  <a:extLst>
                    <a:ext uri="{9D8B030D-6E8A-4147-A177-3AD203B41FA5}">
                      <a16:colId xmlns:a16="http://schemas.microsoft.com/office/drawing/2014/main" val="2429032763"/>
                    </a:ext>
                  </a:extLst>
                </a:gridCol>
                <a:gridCol w="1013132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1000979"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vue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Recup</a:t>
                      </a:r>
                      <a:r>
                        <a:rPr lang="fr-CA" sz="2800" dirty="0"/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Non vue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1000979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Vivant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10204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/>
                        <a:t>Mort récent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790981"/>
                  </a:ext>
                </a:extLst>
              </a:tr>
              <a:tr h="1000979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028582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F054-48D6-4F96-A62A-43540EAD5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Tag </a:t>
            </a:r>
            <a:r>
              <a:rPr lang="fr-CA" dirty="0" err="1"/>
              <a:t>recovery</a:t>
            </a:r>
            <a:endParaRPr lang="fr-CA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0DA0FB1-4D81-4B29-B4FA-2F2BD0467E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CA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FF850F0-207B-4C95-940D-82761E1B50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8693974"/>
              </p:ext>
            </p:extLst>
          </p:nvPr>
        </p:nvGraphicFramePr>
        <p:xfrm>
          <a:off x="758758" y="1845734"/>
          <a:ext cx="5276281" cy="4023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38136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1186774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1498060">
                  <a:extLst>
                    <a:ext uri="{9D8B030D-6E8A-4147-A177-3AD203B41FA5}">
                      <a16:colId xmlns:a16="http://schemas.microsoft.com/office/drawing/2014/main" val="2429032763"/>
                    </a:ext>
                  </a:extLst>
                </a:gridCol>
                <a:gridCol w="1453311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1000979"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Vivant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 récent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1000979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Vivant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phi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/>
                        <a:t>(1-phi)*r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(1-phi)</a:t>
                      </a:r>
                      <a:br>
                        <a:rPr lang="fr-CA" sz="2800" dirty="0"/>
                      </a:br>
                      <a:r>
                        <a:rPr lang="fr-CA" sz="2800" dirty="0"/>
                        <a:t>*(1-r)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10204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/>
                        <a:t>Mort récent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790981"/>
                  </a:ext>
                </a:extLst>
              </a:tr>
              <a:tr h="1000979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4562FE5-D6FA-457F-91B5-F52AFC7D01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5985163"/>
              </p:ext>
            </p:extLst>
          </p:nvPr>
        </p:nvGraphicFramePr>
        <p:xfrm>
          <a:off x="6156962" y="1838423"/>
          <a:ext cx="4937760" cy="4023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5149">
                  <a:extLst>
                    <a:ext uri="{9D8B030D-6E8A-4147-A177-3AD203B41FA5}">
                      <a16:colId xmlns:a16="http://schemas.microsoft.com/office/drawing/2014/main" val="3055512058"/>
                    </a:ext>
                  </a:extLst>
                </a:gridCol>
                <a:gridCol w="1194765">
                  <a:extLst>
                    <a:ext uri="{9D8B030D-6E8A-4147-A177-3AD203B41FA5}">
                      <a16:colId xmlns:a16="http://schemas.microsoft.com/office/drawing/2014/main" val="3568789296"/>
                    </a:ext>
                  </a:extLst>
                </a:gridCol>
                <a:gridCol w="1544714">
                  <a:extLst>
                    <a:ext uri="{9D8B030D-6E8A-4147-A177-3AD203B41FA5}">
                      <a16:colId xmlns:a16="http://schemas.microsoft.com/office/drawing/2014/main" val="2429032763"/>
                    </a:ext>
                  </a:extLst>
                </a:gridCol>
                <a:gridCol w="1013132">
                  <a:extLst>
                    <a:ext uri="{9D8B030D-6E8A-4147-A177-3AD203B41FA5}">
                      <a16:colId xmlns:a16="http://schemas.microsoft.com/office/drawing/2014/main" val="4169191538"/>
                    </a:ext>
                  </a:extLst>
                </a:gridCol>
              </a:tblGrid>
              <a:tr h="1000979">
                <a:tc>
                  <a:txBody>
                    <a:bodyPr/>
                    <a:lstStyle/>
                    <a:p>
                      <a:pPr algn="ctr"/>
                      <a:endParaRPr lang="fr-CA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vue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 err="1"/>
                        <a:t>Recup</a:t>
                      </a:r>
                      <a:r>
                        <a:rPr lang="fr-CA" sz="2800" dirty="0"/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Non vue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657470"/>
                  </a:ext>
                </a:extLst>
              </a:tr>
              <a:tr h="1000979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Vivant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1-p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195287"/>
                  </a:ext>
                </a:extLst>
              </a:tr>
              <a:tr h="10204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dirty="0"/>
                        <a:t>Mort récent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790981"/>
                  </a:ext>
                </a:extLst>
              </a:tr>
              <a:tr h="1000979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Mort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98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050264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95C85-B33A-4F4D-84A4-C4A37F67F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Effets aléatoires corrélés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09304-10C6-42AF-8BAE-5559F1788C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pendant une mauvaise année, toutes les classes d’âge vont mal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mais les juvéniles et sénescents devraient être plus affectés.</a:t>
            </a:r>
          </a:p>
          <a:p>
            <a:pPr>
              <a:buFont typeface="Wingdings" panose="05000000000000000000" pitchFamily="2" charset="2"/>
              <a:buChar char="v"/>
            </a:pPr>
            <a:endParaRPr lang="fr-CA" dirty="0"/>
          </a:p>
          <a:p>
            <a:pPr marL="0" indent="0" algn="ctr">
              <a:buNone/>
            </a:pPr>
            <a:r>
              <a:rPr lang="fr-CA" sz="2400" b="1" dirty="0"/>
              <a:t>La Distribution </a:t>
            </a:r>
          </a:p>
          <a:p>
            <a:pPr marL="0" indent="0" algn="ctr">
              <a:buNone/>
            </a:pPr>
            <a:r>
              <a:rPr lang="fr-CA" sz="2400" b="1" dirty="0"/>
              <a:t>Multivarié normale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E5D846C-E55A-4226-891A-20BD19A82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052" y="2551682"/>
            <a:ext cx="3821496" cy="11440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F27A9C-8400-4DAC-B4D7-5B5CAE0BE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4207" y="3695771"/>
            <a:ext cx="3910031" cy="125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02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F2D0A-6CF1-48EB-96D9-B90D5BE7D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MCMC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F7C78-E153-4934-BCBF-193B2EAEF5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PCQ la grande majorité des problèmes seront trop complexes pour résoudre mathématiquement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Permet d’échantillonner le postérieur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différents types de MCMC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fr-CA" dirty="0"/>
              <a:t> Metropolis-Hastings, Gibbs, slice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fr-CA" dirty="0"/>
              <a:t> valeur par défaut habituellement ok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BD5E88-B090-458A-8EB3-68C68E2B7CC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617E41-67E8-42B4-9CCC-261B7F0D9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602" y="1794607"/>
            <a:ext cx="4796119" cy="418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069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7211D9-E545-4D00-9874-641EC7C7B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BBC34A-8C43-4368-951E-A04EB7C00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B7321AC4-4426-4F6A-A87A-BBB6B89DFF2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540" y="801793"/>
            <a:ext cx="7027331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4342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AD2BC-19E8-473B-873B-977778C69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Estimer la densité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A0883-D57A-48EE-8612-5F670D5360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578087"/>
            <a:ext cx="3659246" cy="155448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500">
                <a:solidFill>
                  <a:srgbClr val="FFFFFF"/>
                </a:solidFill>
              </a:rPr>
              <a:t>CMR en population fermée</a:t>
            </a:r>
          </a:p>
        </p:txBody>
      </p:sp>
      <p:pic>
        <p:nvPicPr>
          <p:cNvPr id="5" name="Picture 4" descr="Graphique sur un document avec stylet">
            <a:extLst>
              <a:ext uri="{FF2B5EF4-FFF2-40B4-BE49-F238E27FC236}">
                <a16:creationId xmlns:a16="http://schemas.microsoft.com/office/drawing/2014/main" id="{1B0F722F-FD4E-42DE-84D0-FDB31B1690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07" r="6384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202057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8B119-898F-4CAE-AA77-F61D74F42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It’s</a:t>
            </a:r>
            <a:r>
              <a:rPr lang="fr-CA" dirty="0"/>
              <a:t> all about </a:t>
            </a:r>
            <a:r>
              <a:rPr lang="fr-CA" dirty="0" err="1"/>
              <a:t>detection</a:t>
            </a:r>
            <a:endParaRPr lang="fr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ABC9D-070D-4A6B-9B2F-D81F297E4D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3144697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7E2B50-635D-4FD3-8073-54324664E401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1026160" y="1417638"/>
                <a:ext cx="10058400" cy="4022725"/>
              </a:xfrm>
            </p:spPr>
            <p:txBody>
              <a:bodyPr anchor="ctr">
                <a:norm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fr-CA" sz="9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9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  <m:r>
                      <a:rPr lang="en-GB" sz="9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96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sz="9600" b="0" i="1" smtClean="0">
                        <a:latin typeface="Cambria Math" panose="02040503050406030204" pitchFamily="18" charset="0"/>
                      </a:rPr>
                      <m:t>/</m:t>
                    </m:r>
                    <m:acc>
                      <m:accPr>
                        <m:chr m:val="̂"/>
                        <m:ctrlPr>
                          <a:rPr lang="en-GB" sz="9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9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</m:oMath>
                </a14:m>
                <a:endParaRPr lang="fr-CA" sz="9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7E2B50-635D-4FD3-8073-54324664E4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1026160" y="1417638"/>
                <a:ext cx="10058400" cy="402272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172153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AF9C48-EC1A-4D2E-A2AE-0360E9199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3 sources de variation en détection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74AAD73-7F48-437B-A044-00B707DE72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4879048"/>
              </p:ext>
            </p:extLst>
          </p:nvPr>
        </p:nvGraphicFramePr>
        <p:xfrm>
          <a:off x="1097280" y="1974714"/>
          <a:ext cx="10058400" cy="4144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Graphic 9" descr="Stopwatch with solid fill">
            <a:extLst>
              <a:ext uri="{FF2B5EF4-FFF2-40B4-BE49-F238E27FC236}">
                <a16:creationId xmlns:a16="http://schemas.microsoft.com/office/drawing/2014/main" id="{B48BC7EE-6AEE-46E7-8CB7-6B148CA26A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7755" y="2064424"/>
            <a:ext cx="1129598" cy="1129598"/>
          </a:xfrm>
          <a:prstGeom prst="rect">
            <a:avLst/>
          </a:prstGeom>
        </p:spPr>
      </p:pic>
      <p:pic>
        <p:nvPicPr>
          <p:cNvPr id="12" name="Picture 11" descr="Shape&#10;&#10;Description automatically generated with low confidence">
            <a:extLst>
              <a:ext uri="{FF2B5EF4-FFF2-40B4-BE49-F238E27FC236}">
                <a16:creationId xmlns:a16="http://schemas.microsoft.com/office/drawing/2014/main" id="{B3A3E8E7-405E-4F3F-AFDE-8459143092D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755" y="3463048"/>
            <a:ext cx="1129598" cy="1129598"/>
          </a:xfrm>
          <a:prstGeom prst="rect">
            <a:avLst/>
          </a:prstGeom>
        </p:spPr>
      </p:pic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:a16="http://schemas.microsoft.com/office/drawing/2014/main" id="{C0AD066A-F6F2-4DC7-AC6F-FF05291035D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381" y="4778893"/>
            <a:ext cx="1437081" cy="143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843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D33BDDE-DB41-4501-A7B8-70DD080A75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2EDEEFE-978A-4300-8E34-5069043785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FD54640-8624-4246-B2D7-349C37F90C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946ADD3-25E9-4D90-AA93-9C11945C08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3BADB38-4CDB-403E-8E7B-032B819D3F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C5DE5D4-2FDC-4B38-9526-5B50AA1CAC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Dgm bld="one"/>
        </p:bldSub>
      </p:bldGraphic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0B77-3F97-40D2-BE2F-A7DAC643B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>
                <a:solidFill>
                  <a:schemeClr val="tx1"/>
                </a:solidFill>
              </a:rPr>
              <a:t>M</a:t>
            </a:r>
            <a:r>
              <a:rPr lang="fr-CA" baseline="-25000" dirty="0">
                <a:solidFill>
                  <a:schemeClr val="tx1"/>
                </a:solidFill>
              </a:rPr>
              <a:t>0</a:t>
            </a:r>
            <a:r>
              <a:rPr lang="fr-CA" dirty="0"/>
              <a:t>, </a:t>
            </a:r>
            <a:r>
              <a:rPr lang="fr-CA" dirty="0">
                <a:solidFill>
                  <a:schemeClr val="accent1">
                    <a:lumMod val="75000"/>
                  </a:schemeClr>
                </a:solidFill>
              </a:rPr>
              <a:t>M</a:t>
            </a:r>
            <a:r>
              <a:rPr lang="fr-CA" baseline="-25000" dirty="0">
                <a:solidFill>
                  <a:schemeClr val="accent1">
                    <a:lumMod val="75000"/>
                  </a:schemeClr>
                </a:solidFill>
              </a:rPr>
              <a:t>t</a:t>
            </a:r>
            <a:r>
              <a:rPr lang="fr-CA" dirty="0"/>
              <a:t>, </a:t>
            </a:r>
            <a:r>
              <a:rPr lang="fr-CA" dirty="0">
                <a:solidFill>
                  <a:schemeClr val="bg2">
                    <a:lumMod val="50000"/>
                  </a:schemeClr>
                </a:solidFill>
              </a:rPr>
              <a:t>M</a:t>
            </a:r>
            <a:r>
              <a:rPr lang="fr-CA" baseline="-25000" dirty="0">
                <a:solidFill>
                  <a:schemeClr val="bg2">
                    <a:lumMod val="50000"/>
                  </a:schemeClr>
                </a:solidFill>
              </a:rPr>
              <a:t>b</a:t>
            </a:r>
            <a:r>
              <a:rPr lang="fr-CA" dirty="0"/>
              <a:t>, </a:t>
            </a:r>
            <a:r>
              <a:rPr lang="fr-CA" dirty="0" err="1">
                <a:solidFill>
                  <a:schemeClr val="tx2"/>
                </a:solidFill>
              </a:rPr>
              <a:t>M</a:t>
            </a:r>
            <a:r>
              <a:rPr lang="fr-CA" baseline="-25000" dirty="0" err="1">
                <a:solidFill>
                  <a:schemeClr val="tx2"/>
                </a:solidFill>
              </a:rPr>
              <a:t>h</a:t>
            </a:r>
            <a:r>
              <a:rPr lang="fr-CA" dirty="0"/>
              <a:t>, ….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29AB1D-D10F-4988-8180-C29E7F413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715" y="2416909"/>
            <a:ext cx="9760570" cy="28810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E67C59A-EF10-4C2C-8B14-A1AFD6C4E262}"/>
              </a:ext>
            </a:extLst>
          </p:cNvPr>
          <p:cNvSpPr/>
          <p:nvPr/>
        </p:nvSpPr>
        <p:spPr>
          <a:xfrm>
            <a:off x="3054485" y="3171217"/>
            <a:ext cx="7636213" cy="398834"/>
          </a:xfrm>
          <a:prstGeom prst="rect">
            <a:avLst/>
          </a:prstGeom>
          <a:solidFill>
            <a:srgbClr val="E48312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B1C416-63A4-4A88-9D00-94BA5DA8FE47}"/>
              </a:ext>
            </a:extLst>
          </p:cNvPr>
          <p:cNvSpPr/>
          <p:nvPr/>
        </p:nvSpPr>
        <p:spPr>
          <a:xfrm>
            <a:off x="3054485" y="3171217"/>
            <a:ext cx="739302" cy="1332689"/>
          </a:xfrm>
          <a:prstGeom prst="rect">
            <a:avLst/>
          </a:prstGeom>
          <a:solidFill>
            <a:srgbClr val="63705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98F22B-C713-4CCB-B113-FFD08816957B}"/>
              </a:ext>
            </a:extLst>
          </p:cNvPr>
          <p:cNvSpPr/>
          <p:nvPr/>
        </p:nvSpPr>
        <p:spPr>
          <a:xfrm>
            <a:off x="4698460" y="3638145"/>
            <a:ext cx="5992238" cy="398834"/>
          </a:xfrm>
          <a:prstGeom prst="rect">
            <a:avLst/>
          </a:prstGeom>
          <a:solidFill>
            <a:srgbClr val="40749B">
              <a:alpha val="1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4206701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B8F96-BD7A-4CDB-8772-7E04A7F86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08782"/>
            <a:ext cx="10058400" cy="1450757"/>
          </a:xfrm>
        </p:spPr>
        <p:txBody>
          <a:bodyPr/>
          <a:lstStyle/>
          <a:p>
            <a:r>
              <a:rPr lang="fr-CA" dirty="0"/>
              <a:t>Augmentation de données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F64ECF4-3613-4E7B-AAB0-E14F27D76AC0}"/>
              </a:ext>
            </a:extLst>
          </p:cNvPr>
          <p:cNvSpPr txBox="1"/>
          <p:nvPr/>
        </p:nvSpPr>
        <p:spPr>
          <a:xfrm>
            <a:off x="1097280" y="1737360"/>
            <a:ext cx="1120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Occasion	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879E1A3-17D0-465A-8207-49B9603BDADE}"/>
              </a:ext>
            </a:extLst>
          </p:cNvPr>
          <p:cNvSpPr/>
          <p:nvPr/>
        </p:nvSpPr>
        <p:spPr>
          <a:xfrm>
            <a:off x="2305454" y="208091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950ABB1-3484-4F6A-B01E-E03BFB51FE46}"/>
              </a:ext>
            </a:extLst>
          </p:cNvPr>
          <p:cNvSpPr/>
          <p:nvPr/>
        </p:nvSpPr>
        <p:spPr>
          <a:xfrm>
            <a:off x="4126691" y="208091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E45B5F55-984F-4615-AB8B-1C9E8258DAEE}"/>
              </a:ext>
            </a:extLst>
          </p:cNvPr>
          <p:cNvSpPr/>
          <p:nvPr/>
        </p:nvSpPr>
        <p:spPr>
          <a:xfrm>
            <a:off x="4733770" y="208091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E67D9B2-9989-46D4-9C8D-2D8C20E6D72A}"/>
              </a:ext>
            </a:extLst>
          </p:cNvPr>
          <p:cNvSpPr/>
          <p:nvPr/>
        </p:nvSpPr>
        <p:spPr>
          <a:xfrm>
            <a:off x="5947928" y="208091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0035E97E-0139-4217-95CC-CEB555E31199}"/>
              </a:ext>
            </a:extLst>
          </p:cNvPr>
          <p:cNvSpPr/>
          <p:nvPr/>
        </p:nvSpPr>
        <p:spPr>
          <a:xfrm>
            <a:off x="2912533" y="236719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B2E4ACB3-D62B-42CA-A7EA-C9A00863CCA3}"/>
              </a:ext>
            </a:extLst>
          </p:cNvPr>
          <p:cNvSpPr/>
          <p:nvPr/>
        </p:nvSpPr>
        <p:spPr>
          <a:xfrm>
            <a:off x="3519612" y="236719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87C72576-2E0A-4BE3-84C1-63D4E5E209A3}"/>
              </a:ext>
            </a:extLst>
          </p:cNvPr>
          <p:cNvSpPr/>
          <p:nvPr/>
        </p:nvSpPr>
        <p:spPr>
          <a:xfrm>
            <a:off x="4733770" y="236719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F6986534-B367-4238-829B-81525622DCFF}"/>
              </a:ext>
            </a:extLst>
          </p:cNvPr>
          <p:cNvSpPr/>
          <p:nvPr/>
        </p:nvSpPr>
        <p:spPr>
          <a:xfrm>
            <a:off x="5340849" y="236719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8E264D5D-9E07-44A6-9497-4F2C34931578}"/>
              </a:ext>
            </a:extLst>
          </p:cNvPr>
          <p:cNvSpPr/>
          <p:nvPr/>
        </p:nvSpPr>
        <p:spPr>
          <a:xfrm>
            <a:off x="5947928" y="236719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302B99A4-094E-47A3-B89B-8FA25028CD64}"/>
              </a:ext>
            </a:extLst>
          </p:cNvPr>
          <p:cNvSpPr/>
          <p:nvPr/>
        </p:nvSpPr>
        <p:spPr>
          <a:xfrm>
            <a:off x="7162086" y="236719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C4D365C-386F-4244-95AE-73E5A4B8A0D3}"/>
              </a:ext>
            </a:extLst>
          </p:cNvPr>
          <p:cNvSpPr/>
          <p:nvPr/>
        </p:nvSpPr>
        <p:spPr>
          <a:xfrm>
            <a:off x="7769169" y="236719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00343ED-5A2E-48F2-9CCE-01356BE52FB4}"/>
              </a:ext>
            </a:extLst>
          </p:cNvPr>
          <p:cNvSpPr/>
          <p:nvPr/>
        </p:nvSpPr>
        <p:spPr>
          <a:xfrm>
            <a:off x="2305454" y="265347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C0BBEEEF-8697-4F44-8063-96436D8627D0}"/>
              </a:ext>
            </a:extLst>
          </p:cNvPr>
          <p:cNvSpPr/>
          <p:nvPr/>
        </p:nvSpPr>
        <p:spPr>
          <a:xfrm>
            <a:off x="2912533" y="265347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4DCF3116-051C-42A5-81D0-F005D01DE142}"/>
              </a:ext>
            </a:extLst>
          </p:cNvPr>
          <p:cNvSpPr/>
          <p:nvPr/>
        </p:nvSpPr>
        <p:spPr>
          <a:xfrm>
            <a:off x="3519612" y="265347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6480DDBC-6E6F-4404-9C7B-090923FA8A53}"/>
              </a:ext>
            </a:extLst>
          </p:cNvPr>
          <p:cNvSpPr/>
          <p:nvPr/>
        </p:nvSpPr>
        <p:spPr>
          <a:xfrm>
            <a:off x="4126691" y="265347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E3750AF9-2C31-4E34-AD28-B55D30605B35}"/>
              </a:ext>
            </a:extLst>
          </p:cNvPr>
          <p:cNvSpPr/>
          <p:nvPr/>
        </p:nvSpPr>
        <p:spPr>
          <a:xfrm>
            <a:off x="5340849" y="265347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3063C6AC-874B-4831-B83B-F050CDB40254}"/>
              </a:ext>
            </a:extLst>
          </p:cNvPr>
          <p:cNvSpPr/>
          <p:nvPr/>
        </p:nvSpPr>
        <p:spPr>
          <a:xfrm>
            <a:off x="5947928" y="265347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E0EDA102-1EC6-4FFC-A746-419573131C69}"/>
              </a:ext>
            </a:extLst>
          </p:cNvPr>
          <p:cNvSpPr/>
          <p:nvPr/>
        </p:nvSpPr>
        <p:spPr>
          <a:xfrm>
            <a:off x="6555007" y="265347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60C112E1-EDF0-4F5E-B8D1-CFD3EFADD343}"/>
              </a:ext>
            </a:extLst>
          </p:cNvPr>
          <p:cNvSpPr/>
          <p:nvPr/>
        </p:nvSpPr>
        <p:spPr>
          <a:xfrm>
            <a:off x="2305454" y="293976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D650D69C-FB80-43FB-9A34-7CD91779FB74}"/>
              </a:ext>
            </a:extLst>
          </p:cNvPr>
          <p:cNvSpPr/>
          <p:nvPr/>
        </p:nvSpPr>
        <p:spPr>
          <a:xfrm>
            <a:off x="3519612" y="293976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96D43398-00EF-4BCD-BF78-D375B84BB05D}"/>
              </a:ext>
            </a:extLst>
          </p:cNvPr>
          <p:cNvSpPr/>
          <p:nvPr/>
        </p:nvSpPr>
        <p:spPr>
          <a:xfrm>
            <a:off x="4126691" y="293976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BEAF6BDA-B5AF-463B-B595-E83245214089}"/>
              </a:ext>
            </a:extLst>
          </p:cNvPr>
          <p:cNvSpPr/>
          <p:nvPr/>
        </p:nvSpPr>
        <p:spPr>
          <a:xfrm>
            <a:off x="5340849" y="293976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CFDC2033-35C4-4088-84A0-7E32A94E847B}"/>
              </a:ext>
            </a:extLst>
          </p:cNvPr>
          <p:cNvSpPr/>
          <p:nvPr/>
        </p:nvSpPr>
        <p:spPr>
          <a:xfrm>
            <a:off x="7162086" y="293976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85501C98-9072-46A1-8E96-DE2FAC30DEFD}"/>
              </a:ext>
            </a:extLst>
          </p:cNvPr>
          <p:cNvSpPr/>
          <p:nvPr/>
        </p:nvSpPr>
        <p:spPr>
          <a:xfrm>
            <a:off x="7769169" y="293976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65E2DDA6-0017-4121-9ECB-5284DFFE9119}"/>
              </a:ext>
            </a:extLst>
          </p:cNvPr>
          <p:cNvSpPr/>
          <p:nvPr/>
        </p:nvSpPr>
        <p:spPr>
          <a:xfrm>
            <a:off x="2912533" y="3226043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5D6C8B89-6F01-4C58-B457-C5607FE429BE}"/>
              </a:ext>
            </a:extLst>
          </p:cNvPr>
          <p:cNvSpPr/>
          <p:nvPr/>
        </p:nvSpPr>
        <p:spPr>
          <a:xfrm>
            <a:off x="4733770" y="3226043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5B8F3362-39F6-4997-8408-51181ACA2737}"/>
              </a:ext>
            </a:extLst>
          </p:cNvPr>
          <p:cNvSpPr/>
          <p:nvPr/>
        </p:nvSpPr>
        <p:spPr>
          <a:xfrm>
            <a:off x="6555007" y="3226043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2C2F3A9C-B0C1-4187-8AA9-59461EA2E311}"/>
              </a:ext>
            </a:extLst>
          </p:cNvPr>
          <p:cNvSpPr/>
          <p:nvPr/>
        </p:nvSpPr>
        <p:spPr>
          <a:xfrm>
            <a:off x="7162086" y="3226043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E07DC1F9-489E-498A-9988-4EBC66E67DC2}"/>
              </a:ext>
            </a:extLst>
          </p:cNvPr>
          <p:cNvSpPr/>
          <p:nvPr/>
        </p:nvSpPr>
        <p:spPr>
          <a:xfrm>
            <a:off x="2305454" y="3512326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DBB4C129-964A-4D7D-A9CC-5B10EFEF0CEA}"/>
              </a:ext>
            </a:extLst>
          </p:cNvPr>
          <p:cNvSpPr/>
          <p:nvPr/>
        </p:nvSpPr>
        <p:spPr>
          <a:xfrm>
            <a:off x="2912533" y="3512326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972D11F9-8202-466A-AACE-ACAEE3DDB2C8}"/>
              </a:ext>
            </a:extLst>
          </p:cNvPr>
          <p:cNvSpPr/>
          <p:nvPr/>
        </p:nvSpPr>
        <p:spPr>
          <a:xfrm>
            <a:off x="3519612" y="3512326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214407AA-92AB-4765-8739-851C2185FF7F}"/>
              </a:ext>
            </a:extLst>
          </p:cNvPr>
          <p:cNvSpPr/>
          <p:nvPr/>
        </p:nvSpPr>
        <p:spPr>
          <a:xfrm>
            <a:off x="4126691" y="3512326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5B66AF90-EFAD-4A6B-9728-0781E2C2EC70}"/>
              </a:ext>
            </a:extLst>
          </p:cNvPr>
          <p:cNvSpPr/>
          <p:nvPr/>
        </p:nvSpPr>
        <p:spPr>
          <a:xfrm>
            <a:off x="5340849" y="3512326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112A3255-D532-4EF9-8AB7-6B1F86A2FD2F}"/>
              </a:ext>
            </a:extLst>
          </p:cNvPr>
          <p:cNvSpPr/>
          <p:nvPr/>
        </p:nvSpPr>
        <p:spPr>
          <a:xfrm>
            <a:off x="5947928" y="3512326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DD87896C-C947-4F1F-9CF3-BD6A30AA5145}"/>
              </a:ext>
            </a:extLst>
          </p:cNvPr>
          <p:cNvSpPr/>
          <p:nvPr/>
        </p:nvSpPr>
        <p:spPr>
          <a:xfrm>
            <a:off x="7162086" y="3512326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855A0825-E4FF-4C71-B0C5-E90B35EDA107}"/>
              </a:ext>
            </a:extLst>
          </p:cNvPr>
          <p:cNvSpPr/>
          <p:nvPr/>
        </p:nvSpPr>
        <p:spPr>
          <a:xfrm>
            <a:off x="7769169" y="3512326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47E558CA-99FD-4DA2-85E7-5111B36BC5F1}"/>
              </a:ext>
            </a:extLst>
          </p:cNvPr>
          <p:cNvSpPr/>
          <p:nvPr/>
        </p:nvSpPr>
        <p:spPr>
          <a:xfrm>
            <a:off x="2305454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179DE582-F8E1-4381-BFE2-AC0EE1D0E811}"/>
              </a:ext>
            </a:extLst>
          </p:cNvPr>
          <p:cNvSpPr/>
          <p:nvPr/>
        </p:nvSpPr>
        <p:spPr>
          <a:xfrm>
            <a:off x="2912533" y="2080911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751BBDE2-4EDA-4B26-ACD0-F784A602231A}"/>
              </a:ext>
            </a:extLst>
          </p:cNvPr>
          <p:cNvSpPr/>
          <p:nvPr/>
        </p:nvSpPr>
        <p:spPr>
          <a:xfrm>
            <a:off x="3519612" y="2080911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F485E744-BCDF-49B4-A9F9-AB4BBA681DFB}"/>
              </a:ext>
            </a:extLst>
          </p:cNvPr>
          <p:cNvSpPr/>
          <p:nvPr/>
        </p:nvSpPr>
        <p:spPr>
          <a:xfrm>
            <a:off x="5340849" y="2080911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4E3C5E87-1B03-4677-B8CF-969A53CD3BB2}"/>
              </a:ext>
            </a:extLst>
          </p:cNvPr>
          <p:cNvSpPr/>
          <p:nvPr/>
        </p:nvSpPr>
        <p:spPr>
          <a:xfrm>
            <a:off x="6555007" y="2080911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07BE796B-7BF3-4AB3-8BB6-64205C99CE9C}"/>
              </a:ext>
            </a:extLst>
          </p:cNvPr>
          <p:cNvSpPr/>
          <p:nvPr/>
        </p:nvSpPr>
        <p:spPr>
          <a:xfrm>
            <a:off x="7162086" y="2080911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894E747E-7C8E-4638-A308-46428EC7C3C4}"/>
              </a:ext>
            </a:extLst>
          </p:cNvPr>
          <p:cNvSpPr/>
          <p:nvPr/>
        </p:nvSpPr>
        <p:spPr>
          <a:xfrm>
            <a:off x="7769169" y="2080911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F4AE32C2-179D-4EEC-9F55-F9ED493ED9DC}"/>
              </a:ext>
            </a:extLst>
          </p:cNvPr>
          <p:cNvSpPr/>
          <p:nvPr/>
        </p:nvSpPr>
        <p:spPr>
          <a:xfrm>
            <a:off x="2305454" y="2367194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A689E2-7615-4966-9892-41578A007D7F}"/>
              </a:ext>
            </a:extLst>
          </p:cNvPr>
          <p:cNvSpPr/>
          <p:nvPr/>
        </p:nvSpPr>
        <p:spPr>
          <a:xfrm>
            <a:off x="4126691" y="2367194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0D86E541-4AE2-4BC9-854E-A90F93028D3B}"/>
              </a:ext>
            </a:extLst>
          </p:cNvPr>
          <p:cNvSpPr/>
          <p:nvPr/>
        </p:nvSpPr>
        <p:spPr>
          <a:xfrm>
            <a:off x="6555007" y="2367194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0CBA2F7A-2921-4A21-BD80-11BA28FA2C61}"/>
              </a:ext>
            </a:extLst>
          </p:cNvPr>
          <p:cNvSpPr/>
          <p:nvPr/>
        </p:nvSpPr>
        <p:spPr>
          <a:xfrm>
            <a:off x="4733770" y="2653477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B125EF19-B9FA-4B33-91FF-D769FE5CEB3C}"/>
              </a:ext>
            </a:extLst>
          </p:cNvPr>
          <p:cNvSpPr/>
          <p:nvPr/>
        </p:nvSpPr>
        <p:spPr>
          <a:xfrm>
            <a:off x="7162086" y="265347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8BA370E-140B-40B2-8A2E-42E5C04D389A}"/>
              </a:ext>
            </a:extLst>
          </p:cNvPr>
          <p:cNvSpPr/>
          <p:nvPr/>
        </p:nvSpPr>
        <p:spPr>
          <a:xfrm>
            <a:off x="7769169" y="265347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06FD5B41-137A-461F-90D6-686EB5A4447C}"/>
              </a:ext>
            </a:extLst>
          </p:cNvPr>
          <p:cNvSpPr/>
          <p:nvPr/>
        </p:nvSpPr>
        <p:spPr>
          <a:xfrm>
            <a:off x="2912533" y="2939760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8208C43C-D0FD-4953-BC9C-EC2A87C9311A}"/>
              </a:ext>
            </a:extLst>
          </p:cNvPr>
          <p:cNvSpPr/>
          <p:nvPr/>
        </p:nvSpPr>
        <p:spPr>
          <a:xfrm>
            <a:off x="4733770" y="2939760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A3AD4661-1ACF-4411-984A-152C74CFCF29}"/>
              </a:ext>
            </a:extLst>
          </p:cNvPr>
          <p:cNvSpPr/>
          <p:nvPr/>
        </p:nvSpPr>
        <p:spPr>
          <a:xfrm>
            <a:off x="5947928" y="2939760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D75543E6-6B34-476F-AA11-E4D8039312E7}"/>
              </a:ext>
            </a:extLst>
          </p:cNvPr>
          <p:cNvSpPr/>
          <p:nvPr/>
        </p:nvSpPr>
        <p:spPr>
          <a:xfrm>
            <a:off x="6555007" y="2939760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7CEE09AF-2D2A-475B-849A-00241AA961F0}"/>
              </a:ext>
            </a:extLst>
          </p:cNvPr>
          <p:cNvSpPr/>
          <p:nvPr/>
        </p:nvSpPr>
        <p:spPr>
          <a:xfrm>
            <a:off x="2305454" y="3226043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B050397F-8C6F-48B6-9821-367BA6F90B26}"/>
              </a:ext>
            </a:extLst>
          </p:cNvPr>
          <p:cNvSpPr/>
          <p:nvPr/>
        </p:nvSpPr>
        <p:spPr>
          <a:xfrm>
            <a:off x="3519612" y="3226043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14827EF4-4D8B-46C5-BB78-DD0CBE3CE2D5}"/>
              </a:ext>
            </a:extLst>
          </p:cNvPr>
          <p:cNvSpPr/>
          <p:nvPr/>
        </p:nvSpPr>
        <p:spPr>
          <a:xfrm>
            <a:off x="4126691" y="3226043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42735E28-1232-4AA2-82F7-C7FE15B73F24}"/>
              </a:ext>
            </a:extLst>
          </p:cNvPr>
          <p:cNvSpPr/>
          <p:nvPr/>
        </p:nvSpPr>
        <p:spPr>
          <a:xfrm>
            <a:off x="5340849" y="3226043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3343D09B-4215-48C5-87DF-E0EEA182ACAB}"/>
              </a:ext>
            </a:extLst>
          </p:cNvPr>
          <p:cNvSpPr/>
          <p:nvPr/>
        </p:nvSpPr>
        <p:spPr>
          <a:xfrm>
            <a:off x="5947928" y="3226043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CFF7C90C-8D5E-46D8-A596-6953B8129F1A}"/>
              </a:ext>
            </a:extLst>
          </p:cNvPr>
          <p:cNvSpPr/>
          <p:nvPr/>
        </p:nvSpPr>
        <p:spPr>
          <a:xfrm>
            <a:off x="7769169" y="3226043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BDA3B82-EA8F-478B-BD3F-BA5A4497D5C1}"/>
              </a:ext>
            </a:extLst>
          </p:cNvPr>
          <p:cNvSpPr/>
          <p:nvPr/>
        </p:nvSpPr>
        <p:spPr>
          <a:xfrm>
            <a:off x="4733770" y="3512326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6840A6B3-A088-484A-9636-6D381F69B408}"/>
              </a:ext>
            </a:extLst>
          </p:cNvPr>
          <p:cNvSpPr/>
          <p:nvPr/>
        </p:nvSpPr>
        <p:spPr>
          <a:xfrm>
            <a:off x="6555007" y="3512326"/>
            <a:ext cx="226967" cy="215296"/>
          </a:xfrm>
          <a:prstGeom prst="ellipse">
            <a:avLst/>
          </a:prstGeom>
          <a:solidFill>
            <a:srgbClr val="E483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73686B0B-2041-4506-B9B5-8D3686AC5556}"/>
              </a:ext>
            </a:extLst>
          </p:cNvPr>
          <p:cNvSpPr/>
          <p:nvPr/>
        </p:nvSpPr>
        <p:spPr>
          <a:xfrm>
            <a:off x="2912533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140A52D5-FC6E-4987-B2D6-5C0FF3D26D19}"/>
              </a:ext>
            </a:extLst>
          </p:cNvPr>
          <p:cNvSpPr/>
          <p:nvPr/>
        </p:nvSpPr>
        <p:spPr>
          <a:xfrm>
            <a:off x="3519612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2EDB6ACB-9291-4030-B925-E26EC6F1D76E}"/>
              </a:ext>
            </a:extLst>
          </p:cNvPr>
          <p:cNvSpPr/>
          <p:nvPr/>
        </p:nvSpPr>
        <p:spPr>
          <a:xfrm>
            <a:off x="4126691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76FB0B04-64E0-4604-92AD-C4A9CF9DDB0F}"/>
              </a:ext>
            </a:extLst>
          </p:cNvPr>
          <p:cNvSpPr/>
          <p:nvPr/>
        </p:nvSpPr>
        <p:spPr>
          <a:xfrm>
            <a:off x="4733770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EDA48977-9CAC-4D48-BD19-7A2F85DCB872}"/>
              </a:ext>
            </a:extLst>
          </p:cNvPr>
          <p:cNvSpPr/>
          <p:nvPr/>
        </p:nvSpPr>
        <p:spPr>
          <a:xfrm>
            <a:off x="5340849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42732AB8-EAEA-49E7-A701-6C7BE242CDE8}"/>
              </a:ext>
            </a:extLst>
          </p:cNvPr>
          <p:cNvSpPr/>
          <p:nvPr/>
        </p:nvSpPr>
        <p:spPr>
          <a:xfrm>
            <a:off x="5947928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2BB5A9FF-B6F6-400A-8C1A-E4C08CE96FD9}"/>
              </a:ext>
            </a:extLst>
          </p:cNvPr>
          <p:cNvSpPr/>
          <p:nvPr/>
        </p:nvSpPr>
        <p:spPr>
          <a:xfrm>
            <a:off x="6555007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2751E259-E127-4E54-883D-75C7E8840C39}"/>
              </a:ext>
            </a:extLst>
          </p:cNvPr>
          <p:cNvSpPr/>
          <p:nvPr/>
        </p:nvSpPr>
        <p:spPr>
          <a:xfrm>
            <a:off x="7162086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75350BF7-53B8-4FA3-8C5F-CAE16EA1DCF9}"/>
              </a:ext>
            </a:extLst>
          </p:cNvPr>
          <p:cNvSpPr/>
          <p:nvPr/>
        </p:nvSpPr>
        <p:spPr>
          <a:xfrm>
            <a:off x="7769169" y="4084892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EA43F945-96B5-482D-8C76-165C57F3C8B5}"/>
              </a:ext>
            </a:extLst>
          </p:cNvPr>
          <p:cNvSpPr/>
          <p:nvPr/>
        </p:nvSpPr>
        <p:spPr>
          <a:xfrm>
            <a:off x="2305454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A54F274A-2B06-44B6-A901-9EDD410205CE}"/>
              </a:ext>
            </a:extLst>
          </p:cNvPr>
          <p:cNvSpPr/>
          <p:nvPr/>
        </p:nvSpPr>
        <p:spPr>
          <a:xfrm>
            <a:off x="2912533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BDC7C53F-ACDC-4905-AC90-F79CCE227ABD}"/>
              </a:ext>
            </a:extLst>
          </p:cNvPr>
          <p:cNvSpPr/>
          <p:nvPr/>
        </p:nvSpPr>
        <p:spPr>
          <a:xfrm>
            <a:off x="3519612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F4F5B891-4908-47C9-8C87-76DD957582C7}"/>
              </a:ext>
            </a:extLst>
          </p:cNvPr>
          <p:cNvSpPr/>
          <p:nvPr/>
        </p:nvSpPr>
        <p:spPr>
          <a:xfrm>
            <a:off x="4126691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AD79F601-0F9B-4EB0-AB8D-F6867680AB7E}"/>
              </a:ext>
            </a:extLst>
          </p:cNvPr>
          <p:cNvSpPr/>
          <p:nvPr/>
        </p:nvSpPr>
        <p:spPr>
          <a:xfrm>
            <a:off x="4733770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4008A741-EE97-48D0-8C34-E02AA0B5FC28}"/>
              </a:ext>
            </a:extLst>
          </p:cNvPr>
          <p:cNvSpPr/>
          <p:nvPr/>
        </p:nvSpPr>
        <p:spPr>
          <a:xfrm>
            <a:off x="5340849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BD4ED94F-1861-40F3-8E81-D14E35D4D5FB}"/>
              </a:ext>
            </a:extLst>
          </p:cNvPr>
          <p:cNvSpPr/>
          <p:nvPr/>
        </p:nvSpPr>
        <p:spPr>
          <a:xfrm>
            <a:off x="5947928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7588F4B9-E54E-4B90-B766-48ADA08F1235}"/>
              </a:ext>
            </a:extLst>
          </p:cNvPr>
          <p:cNvSpPr/>
          <p:nvPr/>
        </p:nvSpPr>
        <p:spPr>
          <a:xfrm>
            <a:off x="6555007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ED18EB86-4E4A-47BB-8DBB-B83A8E39AF8D}"/>
              </a:ext>
            </a:extLst>
          </p:cNvPr>
          <p:cNvSpPr/>
          <p:nvPr/>
        </p:nvSpPr>
        <p:spPr>
          <a:xfrm>
            <a:off x="7162086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C996E90D-816D-4F65-9779-A33D6907F0FB}"/>
              </a:ext>
            </a:extLst>
          </p:cNvPr>
          <p:cNvSpPr/>
          <p:nvPr/>
        </p:nvSpPr>
        <p:spPr>
          <a:xfrm>
            <a:off x="7769169" y="494374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0EA0BBF0-F0F8-4378-92AC-0219E0C407DE}"/>
              </a:ext>
            </a:extLst>
          </p:cNvPr>
          <p:cNvSpPr/>
          <p:nvPr/>
        </p:nvSpPr>
        <p:spPr>
          <a:xfrm>
            <a:off x="2305454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5B4CA36B-722C-4543-811C-F82652F0BD9D}"/>
              </a:ext>
            </a:extLst>
          </p:cNvPr>
          <p:cNvSpPr/>
          <p:nvPr/>
        </p:nvSpPr>
        <p:spPr>
          <a:xfrm>
            <a:off x="2912533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9AA89B66-6B27-4C43-95B9-174CF0109E8F}"/>
              </a:ext>
            </a:extLst>
          </p:cNvPr>
          <p:cNvSpPr/>
          <p:nvPr/>
        </p:nvSpPr>
        <p:spPr>
          <a:xfrm>
            <a:off x="3519612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BCEDEF8C-3A3E-4DB0-9977-B0F187A5E54B}"/>
              </a:ext>
            </a:extLst>
          </p:cNvPr>
          <p:cNvSpPr/>
          <p:nvPr/>
        </p:nvSpPr>
        <p:spPr>
          <a:xfrm>
            <a:off x="4126691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B5A2178C-192C-45A8-AA68-06AFFA53617F}"/>
              </a:ext>
            </a:extLst>
          </p:cNvPr>
          <p:cNvSpPr/>
          <p:nvPr/>
        </p:nvSpPr>
        <p:spPr>
          <a:xfrm>
            <a:off x="4733770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3332EE64-8BAB-4684-AF4C-9572916C1C86}"/>
              </a:ext>
            </a:extLst>
          </p:cNvPr>
          <p:cNvSpPr/>
          <p:nvPr/>
        </p:nvSpPr>
        <p:spPr>
          <a:xfrm>
            <a:off x="5340849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1CDD1065-589A-4B53-960E-27B0BB2921E9}"/>
              </a:ext>
            </a:extLst>
          </p:cNvPr>
          <p:cNvSpPr/>
          <p:nvPr/>
        </p:nvSpPr>
        <p:spPr>
          <a:xfrm>
            <a:off x="5947928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1B803988-CA12-4788-9883-6853C46B86B7}"/>
              </a:ext>
            </a:extLst>
          </p:cNvPr>
          <p:cNvSpPr/>
          <p:nvPr/>
        </p:nvSpPr>
        <p:spPr>
          <a:xfrm>
            <a:off x="6555007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A7EC3886-BC12-449B-B4DA-CABD3C55A895}"/>
              </a:ext>
            </a:extLst>
          </p:cNvPr>
          <p:cNvSpPr/>
          <p:nvPr/>
        </p:nvSpPr>
        <p:spPr>
          <a:xfrm>
            <a:off x="7162086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9630706A-DF0D-4830-8714-2E0FAC2C3478}"/>
              </a:ext>
            </a:extLst>
          </p:cNvPr>
          <p:cNvSpPr/>
          <p:nvPr/>
        </p:nvSpPr>
        <p:spPr>
          <a:xfrm>
            <a:off x="7769169" y="5802590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0FAED349-C76F-4470-8B75-F2A71DB01400}"/>
              </a:ext>
            </a:extLst>
          </p:cNvPr>
          <p:cNvSpPr/>
          <p:nvPr/>
        </p:nvSpPr>
        <p:spPr>
          <a:xfrm>
            <a:off x="2305454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301B9CB3-EE34-475E-B19C-98D4CCCBD27B}"/>
              </a:ext>
            </a:extLst>
          </p:cNvPr>
          <p:cNvSpPr/>
          <p:nvPr/>
        </p:nvSpPr>
        <p:spPr>
          <a:xfrm>
            <a:off x="2912533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601EC66A-ECFD-40F9-B87B-8B026A6951F2}"/>
              </a:ext>
            </a:extLst>
          </p:cNvPr>
          <p:cNvSpPr/>
          <p:nvPr/>
        </p:nvSpPr>
        <p:spPr>
          <a:xfrm>
            <a:off x="3519612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66562036-95D7-43EB-8F01-24E0CBF182F3}"/>
              </a:ext>
            </a:extLst>
          </p:cNvPr>
          <p:cNvSpPr/>
          <p:nvPr/>
        </p:nvSpPr>
        <p:spPr>
          <a:xfrm>
            <a:off x="4126691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49D616D2-7F67-468D-8249-E6FE1D0C88B7}"/>
              </a:ext>
            </a:extLst>
          </p:cNvPr>
          <p:cNvSpPr/>
          <p:nvPr/>
        </p:nvSpPr>
        <p:spPr>
          <a:xfrm>
            <a:off x="4733770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48E76E05-51BC-448E-87EF-C4696C2CC4A2}"/>
              </a:ext>
            </a:extLst>
          </p:cNvPr>
          <p:cNvSpPr/>
          <p:nvPr/>
        </p:nvSpPr>
        <p:spPr>
          <a:xfrm>
            <a:off x="5340849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0F708884-9DF6-4074-B001-BE4ABB1B5876}"/>
              </a:ext>
            </a:extLst>
          </p:cNvPr>
          <p:cNvSpPr/>
          <p:nvPr/>
        </p:nvSpPr>
        <p:spPr>
          <a:xfrm>
            <a:off x="5947928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971CB06A-8535-4A7F-A1A7-011C39217F4B}"/>
              </a:ext>
            </a:extLst>
          </p:cNvPr>
          <p:cNvSpPr/>
          <p:nvPr/>
        </p:nvSpPr>
        <p:spPr>
          <a:xfrm>
            <a:off x="6555007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FD7FE8A7-D557-4826-8F0E-A7DB861E29B1}"/>
              </a:ext>
            </a:extLst>
          </p:cNvPr>
          <p:cNvSpPr/>
          <p:nvPr/>
        </p:nvSpPr>
        <p:spPr>
          <a:xfrm>
            <a:off x="7162086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5178976E-A7F6-4BAB-ACB1-196F6A5CB308}"/>
              </a:ext>
            </a:extLst>
          </p:cNvPr>
          <p:cNvSpPr/>
          <p:nvPr/>
        </p:nvSpPr>
        <p:spPr>
          <a:xfrm>
            <a:off x="7769169" y="4371175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6F2AA14C-B0B4-400C-9E6D-4E67CF56C2A7}"/>
              </a:ext>
            </a:extLst>
          </p:cNvPr>
          <p:cNvSpPr/>
          <p:nvPr/>
        </p:nvSpPr>
        <p:spPr>
          <a:xfrm>
            <a:off x="2305454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F9B57577-3880-44E8-AAF1-7DCB739069B4}"/>
              </a:ext>
            </a:extLst>
          </p:cNvPr>
          <p:cNvSpPr/>
          <p:nvPr/>
        </p:nvSpPr>
        <p:spPr>
          <a:xfrm>
            <a:off x="2912533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8C8EE45E-5EC7-4759-88CD-FF4E137D29BD}"/>
              </a:ext>
            </a:extLst>
          </p:cNvPr>
          <p:cNvSpPr/>
          <p:nvPr/>
        </p:nvSpPr>
        <p:spPr>
          <a:xfrm>
            <a:off x="3519612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90DF669D-565F-4984-A5C0-10EE648CBF76}"/>
              </a:ext>
            </a:extLst>
          </p:cNvPr>
          <p:cNvSpPr/>
          <p:nvPr/>
        </p:nvSpPr>
        <p:spPr>
          <a:xfrm>
            <a:off x="4126691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E80386F4-B325-4405-8C72-D0CC52773D8B}"/>
              </a:ext>
            </a:extLst>
          </p:cNvPr>
          <p:cNvSpPr/>
          <p:nvPr/>
        </p:nvSpPr>
        <p:spPr>
          <a:xfrm>
            <a:off x="4733770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96940387-2455-4EDD-9D12-A69697318F8C}"/>
              </a:ext>
            </a:extLst>
          </p:cNvPr>
          <p:cNvSpPr/>
          <p:nvPr/>
        </p:nvSpPr>
        <p:spPr>
          <a:xfrm>
            <a:off x="5340849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3827F1C7-5BBD-4511-BBBD-5953BDB48E02}"/>
              </a:ext>
            </a:extLst>
          </p:cNvPr>
          <p:cNvSpPr/>
          <p:nvPr/>
        </p:nvSpPr>
        <p:spPr>
          <a:xfrm>
            <a:off x="5947928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F0125427-1E63-44BE-BC4E-2B9FCD83B7F3}"/>
              </a:ext>
            </a:extLst>
          </p:cNvPr>
          <p:cNvSpPr/>
          <p:nvPr/>
        </p:nvSpPr>
        <p:spPr>
          <a:xfrm>
            <a:off x="6555007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AFEC12D2-A2CF-45F7-9298-E0118D815194}"/>
              </a:ext>
            </a:extLst>
          </p:cNvPr>
          <p:cNvSpPr/>
          <p:nvPr/>
        </p:nvSpPr>
        <p:spPr>
          <a:xfrm>
            <a:off x="7162086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354473E2-647D-4FAC-B664-41CF62274838}"/>
              </a:ext>
            </a:extLst>
          </p:cNvPr>
          <p:cNvSpPr/>
          <p:nvPr/>
        </p:nvSpPr>
        <p:spPr>
          <a:xfrm>
            <a:off x="7769169" y="5230024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C946F04A-B011-44D4-9970-80D75630094D}"/>
              </a:ext>
            </a:extLst>
          </p:cNvPr>
          <p:cNvSpPr/>
          <p:nvPr/>
        </p:nvSpPr>
        <p:spPr>
          <a:xfrm>
            <a:off x="2305454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8B4160F3-883F-47B5-A9E4-48D6F9373659}"/>
              </a:ext>
            </a:extLst>
          </p:cNvPr>
          <p:cNvSpPr/>
          <p:nvPr/>
        </p:nvSpPr>
        <p:spPr>
          <a:xfrm>
            <a:off x="2912533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9735A147-7D0C-4A77-91F5-88973BA83A32}"/>
              </a:ext>
            </a:extLst>
          </p:cNvPr>
          <p:cNvSpPr/>
          <p:nvPr/>
        </p:nvSpPr>
        <p:spPr>
          <a:xfrm>
            <a:off x="3519612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241118E5-CCA3-4BD3-A34E-480EBD3B9DFA}"/>
              </a:ext>
            </a:extLst>
          </p:cNvPr>
          <p:cNvSpPr/>
          <p:nvPr/>
        </p:nvSpPr>
        <p:spPr>
          <a:xfrm>
            <a:off x="4126691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3C783C82-1177-47A8-A942-876122DBA55D}"/>
              </a:ext>
            </a:extLst>
          </p:cNvPr>
          <p:cNvSpPr/>
          <p:nvPr/>
        </p:nvSpPr>
        <p:spPr>
          <a:xfrm>
            <a:off x="4733770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4A65E186-B66E-4F46-A0C8-795487EE3B4B}"/>
              </a:ext>
            </a:extLst>
          </p:cNvPr>
          <p:cNvSpPr/>
          <p:nvPr/>
        </p:nvSpPr>
        <p:spPr>
          <a:xfrm>
            <a:off x="5340849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6BACE2D5-6B60-4691-AD92-608D992507CB}"/>
              </a:ext>
            </a:extLst>
          </p:cNvPr>
          <p:cNvSpPr/>
          <p:nvPr/>
        </p:nvSpPr>
        <p:spPr>
          <a:xfrm>
            <a:off x="5947928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4F409098-7625-4BE8-A520-7709185D1332}"/>
              </a:ext>
            </a:extLst>
          </p:cNvPr>
          <p:cNvSpPr/>
          <p:nvPr/>
        </p:nvSpPr>
        <p:spPr>
          <a:xfrm>
            <a:off x="6555007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551EEBCC-CF10-40E0-97BF-71785FBD64D9}"/>
              </a:ext>
            </a:extLst>
          </p:cNvPr>
          <p:cNvSpPr/>
          <p:nvPr/>
        </p:nvSpPr>
        <p:spPr>
          <a:xfrm>
            <a:off x="7162086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E740DEBC-8017-4CD8-B308-8D2C614CDDFD}"/>
              </a:ext>
            </a:extLst>
          </p:cNvPr>
          <p:cNvSpPr/>
          <p:nvPr/>
        </p:nvSpPr>
        <p:spPr>
          <a:xfrm>
            <a:off x="7769169" y="6088871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E4DA7F1F-CD72-43CB-954B-DC71F4C62372}"/>
              </a:ext>
            </a:extLst>
          </p:cNvPr>
          <p:cNvSpPr/>
          <p:nvPr/>
        </p:nvSpPr>
        <p:spPr>
          <a:xfrm>
            <a:off x="2305454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69AE6849-25A3-47F4-AECB-126D7E18FAEB}"/>
              </a:ext>
            </a:extLst>
          </p:cNvPr>
          <p:cNvSpPr/>
          <p:nvPr/>
        </p:nvSpPr>
        <p:spPr>
          <a:xfrm>
            <a:off x="2912533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33B96F7E-3183-4C33-8DB8-1DCC4EE13BAE}"/>
              </a:ext>
            </a:extLst>
          </p:cNvPr>
          <p:cNvSpPr/>
          <p:nvPr/>
        </p:nvSpPr>
        <p:spPr>
          <a:xfrm>
            <a:off x="3519612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01724520-BDC3-4B1E-9D93-1DD466A484D6}"/>
              </a:ext>
            </a:extLst>
          </p:cNvPr>
          <p:cNvSpPr/>
          <p:nvPr/>
        </p:nvSpPr>
        <p:spPr>
          <a:xfrm>
            <a:off x="4126691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B1D77314-FDF5-4285-8923-530FC20E3D25}"/>
              </a:ext>
            </a:extLst>
          </p:cNvPr>
          <p:cNvSpPr/>
          <p:nvPr/>
        </p:nvSpPr>
        <p:spPr>
          <a:xfrm>
            <a:off x="4733770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1D21B5C4-8B8F-478F-91A0-48A0384A66AE}"/>
              </a:ext>
            </a:extLst>
          </p:cNvPr>
          <p:cNvSpPr/>
          <p:nvPr/>
        </p:nvSpPr>
        <p:spPr>
          <a:xfrm>
            <a:off x="5340849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417A2AC1-6FB4-4532-A01D-3A22CEA47DF1}"/>
              </a:ext>
            </a:extLst>
          </p:cNvPr>
          <p:cNvSpPr/>
          <p:nvPr/>
        </p:nvSpPr>
        <p:spPr>
          <a:xfrm>
            <a:off x="5947928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FEDF8DB2-A91C-43F4-923B-982555E5AD76}"/>
              </a:ext>
            </a:extLst>
          </p:cNvPr>
          <p:cNvSpPr/>
          <p:nvPr/>
        </p:nvSpPr>
        <p:spPr>
          <a:xfrm>
            <a:off x="6555007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BBFF04B6-5A58-4E4B-9FAF-CD53265FEE16}"/>
              </a:ext>
            </a:extLst>
          </p:cNvPr>
          <p:cNvSpPr/>
          <p:nvPr/>
        </p:nvSpPr>
        <p:spPr>
          <a:xfrm>
            <a:off x="7162086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1FBB2FB5-67EF-4988-91BC-8420E73015EE}"/>
              </a:ext>
            </a:extLst>
          </p:cNvPr>
          <p:cNvSpPr/>
          <p:nvPr/>
        </p:nvSpPr>
        <p:spPr>
          <a:xfrm>
            <a:off x="7769169" y="3798609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9693D169-4511-4FF7-8EBD-AC589E19402E}"/>
              </a:ext>
            </a:extLst>
          </p:cNvPr>
          <p:cNvSpPr/>
          <p:nvPr/>
        </p:nvSpPr>
        <p:spPr>
          <a:xfrm>
            <a:off x="2305454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D134D89B-A5C4-4288-BB08-07348BA65217}"/>
              </a:ext>
            </a:extLst>
          </p:cNvPr>
          <p:cNvSpPr/>
          <p:nvPr/>
        </p:nvSpPr>
        <p:spPr>
          <a:xfrm>
            <a:off x="2912533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B63FBFF8-08FA-43E8-AA78-130D3ADBE3FC}"/>
              </a:ext>
            </a:extLst>
          </p:cNvPr>
          <p:cNvSpPr/>
          <p:nvPr/>
        </p:nvSpPr>
        <p:spPr>
          <a:xfrm>
            <a:off x="3519612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C0006D6D-003F-4372-8050-7429F27A07E8}"/>
              </a:ext>
            </a:extLst>
          </p:cNvPr>
          <p:cNvSpPr/>
          <p:nvPr/>
        </p:nvSpPr>
        <p:spPr>
          <a:xfrm>
            <a:off x="4126691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55AE9A36-45C1-40DD-AF73-DA15315C565A}"/>
              </a:ext>
            </a:extLst>
          </p:cNvPr>
          <p:cNvSpPr/>
          <p:nvPr/>
        </p:nvSpPr>
        <p:spPr>
          <a:xfrm>
            <a:off x="4733770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EE19DEDC-6FD6-456E-82F1-A35C2F3DF119}"/>
              </a:ext>
            </a:extLst>
          </p:cNvPr>
          <p:cNvSpPr/>
          <p:nvPr/>
        </p:nvSpPr>
        <p:spPr>
          <a:xfrm>
            <a:off x="5340849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CD51963C-4064-4FAC-9D71-A26DC97D44E4}"/>
              </a:ext>
            </a:extLst>
          </p:cNvPr>
          <p:cNvSpPr/>
          <p:nvPr/>
        </p:nvSpPr>
        <p:spPr>
          <a:xfrm>
            <a:off x="5947928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F4AE7E27-27CE-4834-8668-B4EA194A64F5}"/>
              </a:ext>
            </a:extLst>
          </p:cNvPr>
          <p:cNvSpPr/>
          <p:nvPr/>
        </p:nvSpPr>
        <p:spPr>
          <a:xfrm>
            <a:off x="6555007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96D32281-369A-42E2-B626-850949983E80}"/>
              </a:ext>
            </a:extLst>
          </p:cNvPr>
          <p:cNvSpPr/>
          <p:nvPr/>
        </p:nvSpPr>
        <p:spPr>
          <a:xfrm>
            <a:off x="7162086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4345113B-17D3-4BB7-9F3A-2F41CE2BD606}"/>
              </a:ext>
            </a:extLst>
          </p:cNvPr>
          <p:cNvSpPr/>
          <p:nvPr/>
        </p:nvSpPr>
        <p:spPr>
          <a:xfrm>
            <a:off x="7769169" y="4657458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80D0288D-3FEE-4425-A738-CF01362A1397}"/>
              </a:ext>
            </a:extLst>
          </p:cNvPr>
          <p:cNvSpPr/>
          <p:nvPr/>
        </p:nvSpPr>
        <p:spPr>
          <a:xfrm>
            <a:off x="2305454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9FFCC425-477B-4CFD-A44B-4B5CAEDF11EE}"/>
              </a:ext>
            </a:extLst>
          </p:cNvPr>
          <p:cNvSpPr/>
          <p:nvPr/>
        </p:nvSpPr>
        <p:spPr>
          <a:xfrm>
            <a:off x="2912533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484AA08C-A71D-448A-955D-961F13F3E491}"/>
              </a:ext>
            </a:extLst>
          </p:cNvPr>
          <p:cNvSpPr/>
          <p:nvPr/>
        </p:nvSpPr>
        <p:spPr>
          <a:xfrm>
            <a:off x="3519612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29230CDD-2E6D-45E0-B5C0-5B5D7D92BC12}"/>
              </a:ext>
            </a:extLst>
          </p:cNvPr>
          <p:cNvSpPr/>
          <p:nvPr/>
        </p:nvSpPr>
        <p:spPr>
          <a:xfrm>
            <a:off x="4126691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CD9A4CBC-CB0E-4206-B7FA-C701B9173534}"/>
              </a:ext>
            </a:extLst>
          </p:cNvPr>
          <p:cNvSpPr/>
          <p:nvPr/>
        </p:nvSpPr>
        <p:spPr>
          <a:xfrm>
            <a:off x="4733770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65578B63-DBFB-4C1B-A280-CEB963FBE83A}"/>
              </a:ext>
            </a:extLst>
          </p:cNvPr>
          <p:cNvSpPr/>
          <p:nvPr/>
        </p:nvSpPr>
        <p:spPr>
          <a:xfrm>
            <a:off x="5340849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0F8227C0-D239-457F-8145-7CD505A68AA5}"/>
              </a:ext>
            </a:extLst>
          </p:cNvPr>
          <p:cNvSpPr/>
          <p:nvPr/>
        </p:nvSpPr>
        <p:spPr>
          <a:xfrm>
            <a:off x="5947928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86ED923F-673B-47DC-B1B8-379DB41420D2}"/>
              </a:ext>
            </a:extLst>
          </p:cNvPr>
          <p:cNvSpPr/>
          <p:nvPr/>
        </p:nvSpPr>
        <p:spPr>
          <a:xfrm>
            <a:off x="6555007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BD5B46EC-CEF5-417A-AE5A-772116751FFB}"/>
              </a:ext>
            </a:extLst>
          </p:cNvPr>
          <p:cNvSpPr/>
          <p:nvPr/>
        </p:nvSpPr>
        <p:spPr>
          <a:xfrm>
            <a:off x="7162086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C4C7D953-04BA-4E24-9E1A-BBCD1D064364}"/>
              </a:ext>
            </a:extLst>
          </p:cNvPr>
          <p:cNvSpPr/>
          <p:nvPr/>
        </p:nvSpPr>
        <p:spPr>
          <a:xfrm>
            <a:off x="7769169" y="5516307"/>
            <a:ext cx="226967" cy="2152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6" name="Rectangle: Rounded Corners 235">
            <a:extLst>
              <a:ext uri="{FF2B5EF4-FFF2-40B4-BE49-F238E27FC236}">
                <a16:creationId xmlns:a16="http://schemas.microsoft.com/office/drawing/2014/main" id="{E0371045-6CF8-441B-AF3D-8440A32A0DC3}"/>
              </a:ext>
            </a:extLst>
          </p:cNvPr>
          <p:cNvSpPr/>
          <p:nvPr/>
        </p:nvSpPr>
        <p:spPr>
          <a:xfrm>
            <a:off x="8326877" y="2080912"/>
            <a:ext cx="359923" cy="21529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7" name="Rectangle: Rounded Corners 236">
            <a:extLst>
              <a:ext uri="{FF2B5EF4-FFF2-40B4-BE49-F238E27FC236}">
                <a16:creationId xmlns:a16="http://schemas.microsoft.com/office/drawing/2014/main" id="{38D8A1AB-D7AF-45A8-8495-2A0E208299CF}"/>
              </a:ext>
            </a:extLst>
          </p:cNvPr>
          <p:cNvSpPr/>
          <p:nvPr/>
        </p:nvSpPr>
        <p:spPr>
          <a:xfrm>
            <a:off x="8323631" y="2367194"/>
            <a:ext cx="359923" cy="21529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8" name="Rectangle: Rounded Corners 237">
            <a:extLst>
              <a:ext uri="{FF2B5EF4-FFF2-40B4-BE49-F238E27FC236}">
                <a16:creationId xmlns:a16="http://schemas.microsoft.com/office/drawing/2014/main" id="{B17B27F7-0198-446D-B88A-EDEAC119D2C8}"/>
              </a:ext>
            </a:extLst>
          </p:cNvPr>
          <p:cNvSpPr/>
          <p:nvPr/>
        </p:nvSpPr>
        <p:spPr>
          <a:xfrm>
            <a:off x="8323631" y="2661700"/>
            <a:ext cx="359923" cy="21529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9" name="Rectangle: Rounded Corners 238">
            <a:extLst>
              <a:ext uri="{FF2B5EF4-FFF2-40B4-BE49-F238E27FC236}">
                <a16:creationId xmlns:a16="http://schemas.microsoft.com/office/drawing/2014/main" id="{E2210EBB-D4B6-44DB-B067-D24D54C5CB2A}"/>
              </a:ext>
            </a:extLst>
          </p:cNvPr>
          <p:cNvSpPr/>
          <p:nvPr/>
        </p:nvSpPr>
        <p:spPr>
          <a:xfrm>
            <a:off x="8326877" y="2939092"/>
            <a:ext cx="359923" cy="21529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0" name="Rectangle: Rounded Corners 239">
            <a:extLst>
              <a:ext uri="{FF2B5EF4-FFF2-40B4-BE49-F238E27FC236}">
                <a16:creationId xmlns:a16="http://schemas.microsoft.com/office/drawing/2014/main" id="{AAAC57BC-336E-4DBE-9CE8-B458662B7AA7}"/>
              </a:ext>
            </a:extLst>
          </p:cNvPr>
          <p:cNvSpPr/>
          <p:nvPr/>
        </p:nvSpPr>
        <p:spPr>
          <a:xfrm>
            <a:off x="8323631" y="3225374"/>
            <a:ext cx="359923" cy="21529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1" name="Rectangle: Rounded Corners 240">
            <a:extLst>
              <a:ext uri="{FF2B5EF4-FFF2-40B4-BE49-F238E27FC236}">
                <a16:creationId xmlns:a16="http://schemas.microsoft.com/office/drawing/2014/main" id="{6FE8489A-D1EE-44DA-BBE2-C791EA20803C}"/>
              </a:ext>
            </a:extLst>
          </p:cNvPr>
          <p:cNvSpPr/>
          <p:nvPr/>
        </p:nvSpPr>
        <p:spPr>
          <a:xfrm>
            <a:off x="8323631" y="3519880"/>
            <a:ext cx="359923" cy="21529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2" name="Rectangle: Rounded Corners 241">
            <a:extLst>
              <a:ext uri="{FF2B5EF4-FFF2-40B4-BE49-F238E27FC236}">
                <a16:creationId xmlns:a16="http://schemas.microsoft.com/office/drawing/2014/main" id="{E1F2F7B8-D6F6-40D8-B9D6-6666FD12BF4F}"/>
              </a:ext>
            </a:extLst>
          </p:cNvPr>
          <p:cNvSpPr/>
          <p:nvPr/>
        </p:nvSpPr>
        <p:spPr>
          <a:xfrm>
            <a:off x="8326877" y="3791056"/>
            <a:ext cx="359923" cy="2152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3" name="Rectangle: Rounded Corners 242">
            <a:extLst>
              <a:ext uri="{FF2B5EF4-FFF2-40B4-BE49-F238E27FC236}">
                <a16:creationId xmlns:a16="http://schemas.microsoft.com/office/drawing/2014/main" id="{0307967E-7779-4251-A773-1263B09346AF}"/>
              </a:ext>
            </a:extLst>
          </p:cNvPr>
          <p:cNvSpPr/>
          <p:nvPr/>
        </p:nvSpPr>
        <p:spPr>
          <a:xfrm>
            <a:off x="8323631" y="4077338"/>
            <a:ext cx="359923" cy="2152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4" name="Rectangle: Rounded Corners 243">
            <a:extLst>
              <a:ext uri="{FF2B5EF4-FFF2-40B4-BE49-F238E27FC236}">
                <a16:creationId xmlns:a16="http://schemas.microsoft.com/office/drawing/2014/main" id="{126A161B-40DE-47B8-84A9-331FA4446E3B}"/>
              </a:ext>
            </a:extLst>
          </p:cNvPr>
          <p:cNvSpPr/>
          <p:nvPr/>
        </p:nvSpPr>
        <p:spPr>
          <a:xfrm>
            <a:off x="8323631" y="4371844"/>
            <a:ext cx="359923" cy="21529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5" name="Rectangle: Rounded Corners 244">
            <a:extLst>
              <a:ext uri="{FF2B5EF4-FFF2-40B4-BE49-F238E27FC236}">
                <a16:creationId xmlns:a16="http://schemas.microsoft.com/office/drawing/2014/main" id="{D119D78C-6A14-460B-84B2-2DA9CB2B04B2}"/>
              </a:ext>
            </a:extLst>
          </p:cNvPr>
          <p:cNvSpPr/>
          <p:nvPr/>
        </p:nvSpPr>
        <p:spPr>
          <a:xfrm>
            <a:off x="8326877" y="4649236"/>
            <a:ext cx="359923" cy="2152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6" name="Rectangle: Rounded Corners 245">
            <a:extLst>
              <a:ext uri="{FF2B5EF4-FFF2-40B4-BE49-F238E27FC236}">
                <a16:creationId xmlns:a16="http://schemas.microsoft.com/office/drawing/2014/main" id="{B7EC270F-D630-48BD-B16E-6ADF7CF049C0}"/>
              </a:ext>
            </a:extLst>
          </p:cNvPr>
          <p:cNvSpPr/>
          <p:nvPr/>
        </p:nvSpPr>
        <p:spPr>
          <a:xfrm>
            <a:off x="8323631" y="4935518"/>
            <a:ext cx="359923" cy="2152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7" name="Rectangle: Rounded Corners 246">
            <a:extLst>
              <a:ext uri="{FF2B5EF4-FFF2-40B4-BE49-F238E27FC236}">
                <a16:creationId xmlns:a16="http://schemas.microsoft.com/office/drawing/2014/main" id="{D7022A7C-3458-4F4D-84A2-DE6894806E02}"/>
              </a:ext>
            </a:extLst>
          </p:cNvPr>
          <p:cNvSpPr/>
          <p:nvPr/>
        </p:nvSpPr>
        <p:spPr>
          <a:xfrm>
            <a:off x="8323631" y="5230024"/>
            <a:ext cx="359923" cy="2152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8" name="Rectangle: Rounded Corners 247">
            <a:extLst>
              <a:ext uri="{FF2B5EF4-FFF2-40B4-BE49-F238E27FC236}">
                <a16:creationId xmlns:a16="http://schemas.microsoft.com/office/drawing/2014/main" id="{AA81F5F7-9DE6-4F7C-81B3-0DD813ACC28E}"/>
              </a:ext>
            </a:extLst>
          </p:cNvPr>
          <p:cNvSpPr/>
          <p:nvPr/>
        </p:nvSpPr>
        <p:spPr>
          <a:xfrm>
            <a:off x="8326877" y="5508083"/>
            <a:ext cx="359923" cy="21529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9" name="Rectangle: Rounded Corners 248">
            <a:extLst>
              <a:ext uri="{FF2B5EF4-FFF2-40B4-BE49-F238E27FC236}">
                <a16:creationId xmlns:a16="http://schemas.microsoft.com/office/drawing/2014/main" id="{14B3A4A5-1ECC-49EE-8D4F-499516785B6C}"/>
              </a:ext>
            </a:extLst>
          </p:cNvPr>
          <p:cNvSpPr/>
          <p:nvPr/>
        </p:nvSpPr>
        <p:spPr>
          <a:xfrm>
            <a:off x="8323631" y="5794365"/>
            <a:ext cx="359923" cy="2152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50" name="Rectangle: Rounded Corners 249">
            <a:extLst>
              <a:ext uri="{FF2B5EF4-FFF2-40B4-BE49-F238E27FC236}">
                <a16:creationId xmlns:a16="http://schemas.microsoft.com/office/drawing/2014/main" id="{35647E6B-1FDA-4A9B-A2EF-6541F84B6F34}"/>
              </a:ext>
            </a:extLst>
          </p:cNvPr>
          <p:cNvSpPr/>
          <p:nvPr/>
        </p:nvSpPr>
        <p:spPr>
          <a:xfrm>
            <a:off x="8323631" y="6088871"/>
            <a:ext cx="359923" cy="2152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5574445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8680" y="-147063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Le Project </a:t>
            </a:r>
            <a:r>
              <a:rPr lang="en-GB" dirty="0" err="1"/>
              <a:t>phoque</a:t>
            </a:r>
            <a:r>
              <a:rPr lang="en-GB" dirty="0"/>
              <a:t> de Rimouski</a:t>
            </a:r>
          </a:p>
        </p:txBody>
      </p:sp>
      <p:pic>
        <p:nvPicPr>
          <p:cNvPr id="11" name="Content Placeholder 10" descr="A seal lying on a beach&#10;&#10;Description automatically generated with low confidence">
            <a:extLst>
              <a:ext uri="{FF2B5EF4-FFF2-40B4-BE49-F238E27FC236}">
                <a16:creationId xmlns:a16="http://schemas.microsoft.com/office/drawing/2014/main" id="{1CAC4E4E-B2B9-4C98-8269-600E2BF94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964" y="1846263"/>
            <a:ext cx="2874572" cy="402272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674D65-6E77-4415-80D7-7DE43AC7CC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53" t="993" r="8723" b="1"/>
          <a:stretch/>
        </p:blipFill>
        <p:spPr>
          <a:xfrm>
            <a:off x="1036320" y="1850338"/>
            <a:ext cx="5646582" cy="447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0493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491B4-C2E7-466D-86D6-51C0B83E4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Augmentation de données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26987-F707-4C89-B652-F55E8BBC6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23555"/>
            <a:ext cx="10058400" cy="4023360"/>
          </a:xfrm>
        </p:spPr>
        <p:txBody>
          <a:bodyPr anchor="ctr"/>
          <a:lstStyle/>
          <a:p>
            <a:pPr algn="ctr"/>
            <a:r>
              <a:rPr lang="fr-CA" dirty="0" err="1"/>
              <a:t>yAug</a:t>
            </a:r>
            <a:r>
              <a:rPr lang="fr-CA" dirty="0"/>
              <a:t> &lt;- </a:t>
            </a:r>
            <a:r>
              <a:rPr lang="fr-CA" dirty="0" err="1"/>
              <a:t>rbind</a:t>
            </a:r>
            <a:r>
              <a:rPr lang="fr-CA" dirty="0"/>
              <a:t>(</a:t>
            </a:r>
            <a:r>
              <a:rPr lang="fr-CA" dirty="0" err="1"/>
              <a:t>obs,matrix</a:t>
            </a:r>
            <a:r>
              <a:rPr lang="fr-CA" dirty="0"/>
              <a:t>(0,ncol = </a:t>
            </a:r>
            <a:r>
              <a:rPr lang="fr-CA" dirty="0" err="1"/>
              <a:t>ncol</a:t>
            </a:r>
            <a:r>
              <a:rPr lang="fr-CA" dirty="0"/>
              <a:t>(</a:t>
            </a:r>
            <a:r>
              <a:rPr lang="fr-CA" dirty="0" err="1"/>
              <a:t>obs</a:t>
            </a:r>
            <a:r>
              <a:rPr lang="fr-CA" dirty="0"/>
              <a:t>),</a:t>
            </a:r>
            <a:r>
              <a:rPr lang="fr-CA" dirty="0" err="1"/>
              <a:t>nrow</a:t>
            </a:r>
            <a:r>
              <a:rPr lang="fr-CA" dirty="0"/>
              <a:t> = 300))</a:t>
            </a:r>
          </a:p>
          <a:p>
            <a:pPr marL="0" indent="0">
              <a:buNone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06575993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E094D-18A5-4887-AB73-26AA2483C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19CB-8BE2-4683-B55C-1452D7B4A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M0 &lt;- </a:t>
            </a:r>
            <a:r>
              <a:rPr lang="fr-CA" dirty="0" err="1">
                <a:latin typeface="Consolas" panose="020B0609020204030204" pitchFamily="49" charset="0"/>
              </a:rPr>
              <a:t>nimbleCode</a:t>
            </a:r>
            <a:r>
              <a:rPr lang="fr-CA" dirty="0">
                <a:latin typeface="Consolas" panose="020B0609020204030204" pitchFamily="49" charset="0"/>
              </a:rPr>
              <a:t>({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# </a:t>
            </a:r>
            <a:r>
              <a:rPr lang="fr-CA" dirty="0" err="1">
                <a:latin typeface="Consolas" panose="020B0609020204030204" pitchFamily="49" charset="0"/>
              </a:rPr>
              <a:t>Priors</a:t>
            </a: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 err="1">
                <a:latin typeface="Consolas" panose="020B0609020204030204" pitchFamily="49" charset="0"/>
              </a:rPr>
              <a:t>omega</a:t>
            </a:r>
            <a:r>
              <a:rPr lang="fr-CA" dirty="0">
                <a:latin typeface="Consolas" panose="020B0609020204030204" pitchFamily="49" charset="0"/>
              </a:rPr>
              <a:t>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p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# </a:t>
            </a:r>
            <a:r>
              <a:rPr lang="fr-CA" dirty="0" err="1">
                <a:latin typeface="Consolas" panose="020B0609020204030204" pitchFamily="49" charset="0"/>
              </a:rPr>
              <a:t>Likelihood</a:t>
            </a: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for (i in 1:M){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z[i] ~ 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dbern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(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omega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for (j in 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1:t</a:t>
            </a:r>
            <a:r>
              <a:rPr lang="fr-CA" dirty="0">
                <a:latin typeface="Consolas" panose="020B0609020204030204" pitchFamily="49" charset="0"/>
              </a:rPr>
              <a:t>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</a:t>
            </a:r>
            <a:r>
              <a:rPr lang="fr-CA" dirty="0" err="1">
                <a:latin typeface="Consolas" panose="020B0609020204030204" pitchFamily="49" charset="0"/>
              </a:rPr>
              <a:t>yaug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i,j</a:t>
            </a:r>
            <a:r>
              <a:rPr lang="fr-CA" dirty="0">
                <a:latin typeface="Consolas" panose="020B0609020204030204" pitchFamily="49" charset="0"/>
              </a:rPr>
              <a:t>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i,j</a:t>
            </a:r>
            <a:r>
              <a:rPr lang="fr-CA" dirty="0">
                <a:latin typeface="Consolas" panose="020B0609020204030204" pitchFamily="49" charset="0"/>
              </a:rPr>
              <a:t>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i,j</a:t>
            </a:r>
            <a:r>
              <a:rPr lang="fr-CA" dirty="0">
                <a:latin typeface="Consolas" panose="020B0609020204030204" pitchFamily="49" charset="0"/>
              </a:rPr>
              <a:t>] &lt;- z[i] * p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} #j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} #i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# </a:t>
            </a:r>
            <a:r>
              <a:rPr lang="fr-CA" dirty="0" err="1">
                <a:latin typeface="Consolas" panose="020B0609020204030204" pitchFamily="49" charset="0"/>
              </a:rPr>
              <a:t>Derived</a:t>
            </a:r>
            <a:r>
              <a:rPr lang="fr-CA" dirty="0">
                <a:latin typeface="Consolas" panose="020B0609020204030204" pitchFamily="49" charset="0"/>
              </a:rPr>
              <a:t> </a:t>
            </a:r>
            <a:r>
              <a:rPr lang="fr-CA" dirty="0" err="1">
                <a:latin typeface="Consolas" panose="020B0609020204030204" pitchFamily="49" charset="0"/>
              </a:rPr>
              <a:t>quantities</a:t>
            </a: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N &lt;- 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sum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(z[1:M])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})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dirty="0">
              <a:latin typeface="Consolas" panose="020B0609020204030204" pitchFamily="49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E1C49F3-0662-4BD0-A402-FD6F4CAFF259}"/>
              </a:ext>
            </a:extLst>
          </p:cNvPr>
          <p:cNvSpPr/>
          <p:nvPr/>
        </p:nvSpPr>
        <p:spPr>
          <a:xfrm>
            <a:off x="6916366" y="2179392"/>
            <a:ext cx="3842425" cy="33560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CA" dirty="0"/>
              <a:t>Suppositions</a:t>
            </a:r>
          </a:p>
          <a:p>
            <a:pPr algn="ctr"/>
            <a:endParaRPr lang="fr-CA" dirty="0"/>
          </a:p>
          <a:p>
            <a:endParaRPr lang="fr-CA" dirty="0"/>
          </a:p>
          <a:p>
            <a:pPr marL="285750" indent="-285750">
              <a:buFontTx/>
              <a:buChar char="-"/>
            </a:pPr>
            <a:r>
              <a:rPr lang="fr-CA" dirty="0"/>
              <a:t>Aucun changement en N</a:t>
            </a:r>
          </a:p>
          <a:p>
            <a:pPr marL="285750" indent="-285750">
              <a:buFontTx/>
              <a:buChar char="-"/>
            </a:pPr>
            <a:r>
              <a:rPr lang="fr-CA" dirty="0"/>
              <a:t>Limite claire de la «population»</a:t>
            </a:r>
          </a:p>
          <a:p>
            <a:pPr marL="285750" indent="-285750">
              <a:buFontTx/>
              <a:buChar char="-"/>
            </a:pPr>
            <a:r>
              <a:rPr lang="fr-CA" dirty="0"/>
              <a:t>Aucune perte de tag</a:t>
            </a:r>
          </a:p>
          <a:p>
            <a:pPr marL="285750" indent="-285750">
              <a:buFontTx/>
              <a:buChar char="-"/>
            </a:pPr>
            <a:r>
              <a:rPr lang="fr-CA" dirty="0"/>
              <a:t>Individus indépendants</a:t>
            </a:r>
          </a:p>
          <a:p>
            <a:r>
              <a:rPr lang="fr-CA" dirty="0"/>
              <a:t>- ...</a:t>
            </a:r>
          </a:p>
        </p:txBody>
      </p:sp>
    </p:spTree>
    <p:extLst>
      <p:ext uri="{BB962C8B-B14F-4D97-AF65-F5344CB8AC3E}">
        <p14:creationId xmlns:p14="http://schemas.microsoft.com/office/powerpoint/2010/main" val="2364594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46936-1063-4FCC-9A7E-540F9C8E8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MCMC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350631-13F6-4F24-8B0F-04B95B68AD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CA" b="1" dirty="0">
                <a:solidFill>
                  <a:srgbClr val="FF0000"/>
                </a:solidFill>
              </a:rPr>
              <a:t>Pas ok</a:t>
            </a:r>
          </a:p>
        </p:txBody>
      </p: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654A3873-17D2-4FFA-BE26-CB31F0DB59A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505212"/>
            <a:ext cx="4938712" cy="1847576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A332173-FEE3-440C-8E46-3D87848A3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fr-CA" b="1" dirty="0"/>
              <a:t>ok</a:t>
            </a:r>
          </a:p>
        </p:txBody>
      </p:sp>
      <p:pic>
        <p:nvPicPr>
          <p:cNvPr id="10" name="Content Placeholder 9" descr="Chart, histogram&#10;&#10;Description automatically generated">
            <a:extLst>
              <a:ext uri="{FF2B5EF4-FFF2-40B4-BE49-F238E27FC236}">
                <a16:creationId xmlns:a16="http://schemas.microsoft.com/office/drawing/2014/main" id="{894B64EC-37CE-47BD-941E-9206E78047F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87" y="4299646"/>
            <a:ext cx="4937125" cy="2014011"/>
          </a:xfr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38B56682-343F-40AC-A241-922444D0D6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00" y="2458510"/>
            <a:ext cx="4842112" cy="1867956"/>
          </a:xfrm>
          <a:prstGeom prst="rect">
            <a:avLst/>
          </a:prstGeom>
        </p:spPr>
      </p:pic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4DF9643E-2479-4265-99E1-AA87E3D43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00" y="4326466"/>
            <a:ext cx="4937125" cy="1940489"/>
          </a:xfrm>
          <a:prstGeom prst="rect">
            <a:avLst/>
          </a:prstGeom>
        </p:spPr>
      </p:pic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61C317AA-454A-477D-B41B-70F518D20A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890" y="2582334"/>
            <a:ext cx="5227774" cy="357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217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0DA4839-41A5-4B07-9ADE-366BE4A86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Augmenter de </a:t>
            </a:r>
            <a:r>
              <a:rPr lang="en-US" sz="3600" dirty="0" err="1">
                <a:solidFill>
                  <a:srgbClr val="FFFFFF"/>
                </a:solidFill>
              </a:rPr>
              <a:t>combien</a:t>
            </a:r>
            <a:r>
              <a:rPr lang="en-US" sz="3600" dirty="0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7A1D2-B419-4455-B6E5-CD10E854C1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>
            <a:normAutofit/>
          </a:bodyPr>
          <a:lstStyle/>
          <a:p>
            <a:endParaRPr lang="en-US" sz="1500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2DF1312-2F71-47DD-B53C-C13A08DCC7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555621" y="640080"/>
            <a:ext cx="5170873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0633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AB994-ACA7-4876-A0BE-094C322C4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4E05A-4D4B-4C19-A2FE-1A157BFB5C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</a:t>
            </a:r>
            <a:r>
              <a:rPr lang="fr-CA" dirty="0" err="1">
                <a:latin typeface="Consolas" panose="020B0609020204030204" pitchFamily="49" charset="0"/>
              </a:rPr>
              <a:t>omega</a:t>
            </a:r>
            <a:r>
              <a:rPr lang="fr-CA" dirty="0">
                <a:latin typeface="Consolas" panose="020B0609020204030204" pitchFamily="49" charset="0"/>
              </a:rPr>
              <a:t>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    for(t in 1:nt){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	p[t] ~ 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dunif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CA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# </a:t>
            </a:r>
            <a:r>
              <a:rPr lang="fr-CA" dirty="0" err="1">
                <a:latin typeface="Consolas" panose="020B0609020204030204" pitchFamily="49" charset="0"/>
              </a:rPr>
              <a:t>Likelihood</a:t>
            </a:r>
            <a:endParaRPr lang="fr-CA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for (i in 1:M){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z[i]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omega</a:t>
            </a:r>
            <a:r>
              <a:rPr lang="fr-CA" dirty="0"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for (t in 1:nt){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    </a:t>
            </a:r>
            <a:r>
              <a:rPr lang="fr-CA" dirty="0" err="1">
                <a:latin typeface="Consolas" panose="020B0609020204030204" pitchFamily="49" charset="0"/>
              </a:rPr>
              <a:t>yaug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    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&lt;- z[i] * 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p[t]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} #j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} #i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CA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# </a:t>
            </a:r>
            <a:r>
              <a:rPr lang="fr-CA" dirty="0" err="1">
                <a:latin typeface="Consolas" panose="020B0609020204030204" pitchFamily="49" charset="0"/>
              </a:rPr>
              <a:t>Derived</a:t>
            </a:r>
            <a:r>
              <a:rPr lang="fr-CA" dirty="0">
                <a:latin typeface="Consolas" panose="020B0609020204030204" pitchFamily="49" charset="0"/>
              </a:rPr>
              <a:t> </a:t>
            </a:r>
            <a:r>
              <a:rPr lang="fr-CA" dirty="0" err="1">
                <a:latin typeface="Consolas" panose="020B0609020204030204" pitchFamily="49" charset="0"/>
              </a:rPr>
              <a:t>quantities</a:t>
            </a:r>
            <a:endParaRPr lang="fr-CA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N &lt;- </a:t>
            </a:r>
            <a:r>
              <a:rPr lang="fr-CA" dirty="0" err="1">
                <a:latin typeface="Consolas" panose="020B0609020204030204" pitchFamily="49" charset="0"/>
              </a:rPr>
              <a:t>sum</a:t>
            </a:r>
            <a:r>
              <a:rPr lang="fr-CA" dirty="0">
                <a:latin typeface="Consolas" panose="020B0609020204030204" pitchFamily="49" charset="0"/>
              </a:rPr>
              <a:t>(z[1:M])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D305C-9E6E-4807-9622-6E5B5BC16C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</a:t>
            </a:r>
            <a:r>
              <a:rPr lang="fr-CA" dirty="0" err="1">
                <a:latin typeface="Consolas" panose="020B0609020204030204" pitchFamily="49" charset="0"/>
              </a:rPr>
              <a:t>omega</a:t>
            </a:r>
            <a:r>
              <a:rPr lang="fr-CA" dirty="0">
                <a:latin typeface="Consolas" panose="020B0609020204030204" pitchFamily="49" charset="0"/>
              </a:rPr>
              <a:t>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mu.p~dlogis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(0,1)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    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sd.p~dunif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(0,5)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for(t in 1:nt){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	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logit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(p[t]) ~ 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dnorm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(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mu.p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, 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sd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=</a:t>
            </a:r>
            <a:r>
              <a:rPr lang="fr-CA" dirty="0" err="1">
                <a:solidFill>
                  <a:srgbClr val="C00000"/>
                </a:solidFill>
                <a:latin typeface="Consolas" panose="020B0609020204030204" pitchFamily="49" charset="0"/>
              </a:rPr>
              <a:t>sd.p</a:t>
            </a:r>
            <a:r>
              <a:rPr lang="fr-CA" dirty="0">
                <a:solidFill>
                  <a:srgbClr val="C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CA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# </a:t>
            </a:r>
            <a:r>
              <a:rPr lang="fr-CA" dirty="0" err="1">
                <a:latin typeface="Consolas" panose="020B0609020204030204" pitchFamily="49" charset="0"/>
              </a:rPr>
              <a:t>Likelihood</a:t>
            </a:r>
            <a:endParaRPr lang="fr-CA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for (i in 1:M){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z[i]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omega</a:t>
            </a:r>
            <a:r>
              <a:rPr lang="fr-CA" dirty="0"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for (t in 1:nt){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    </a:t>
            </a:r>
            <a:r>
              <a:rPr lang="fr-CA" dirty="0" err="1">
                <a:latin typeface="Consolas" panose="020B0609020204030204" pitchFamily="49" charset="0"/>
              </a:rPr>
              <a:t>yaug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    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&lt;- z[i] * </a:t>
            </a:r>
            <a:r>
              <a:rPr lang="fr-CA" dirty="0">
                <a:solidFill>
                  <a:schemeClr val="tx1"/>
                </a:solidFill>
                <a:latin typeface="Consolas" panose="020B0609020204030204" pitchFamily="49" charset="0"/>
              </a:rPr>
              <a:t>p[t]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    } #j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} #i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CA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# </a:t>
            </a:r>
            <a:r>
              <a:rPr lang="fr-CA" dirty="0" err="1">
                <a:latin typeface="Consolas" panose="020B0609020204030204" pitchFamily="49" charset="0"/>
              </a:rPr>
              <a:t>Derived</a:t>
            </a:r>
            <a:r>
              <a:rPr lang="fr-CA" dirty="0">
                <a:latin typeface="Consolas" panose="020B0609020204030204" pitchFamily="49" charset="0"/>
              </a:rPr>
              <a:t> </a:t>
            </a:r>
            <a:r>
              <a:rPr lang="fr-CA" dirty="0" err="1">
                <a:latin typeface="Consolas" panose="020B0609020204030204" pitchFamily="49" charset="0"/>
              </a:rPr>
              <a:t>quantities</a:t>
            </a:r>
            <a:endParaRPr lang="fr-CA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>
                <a:latin typeface="Consolas" panose="020B0609020204030204" pitchFamily="49" charset="0"/>
              </a:rPr>
              <a:t>    N &lt;- </a:t>
            </a:r>
            <a:r>
              <a:rPr lang="fr-CA" dirty="0" err="1">
                <a:latin typeface="Consolas" panose="020B0609020204030204" pitchFamily="49" charset="0"/>
              </a:rPr>
              <a:t>sum</a:t>
            </a:r>
            <a:r>
              <a:rPr lang="fr-CA" dirty="0">
                <a:latin typeface="Consolas" panose="020B0609020204030204" pitchFamily="49" charset="0"/>
              </a:rPr>
              <a:t>(z[1:M])</a:t>
            </a: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09717439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F5EEE-595A-47E3-87EF-78459C9D1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23647E-29D9-41E7-946F-21B936691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10634277" cy="4023360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 err="1">
                <a:latin typeface="Consolas" panose="020B0609020204030204" pitchFamily="49" charset="0"/>
              </a:rPr>
              <a:t>omega</a:t>
            </a:r>
            <a:r>
              <a:rPr lang="fr-CA" dirty="0">
                <a:latin typeface="Consolas" panose="020B0609020204030204" pitchFamily="49" charset="0"/>
              </a:rPr>
              <a:t>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p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c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# </a:t>
            </a:r>
            <a:r>
              <a:rPr lang="fr-CA" dirty="0" err="1">
                <a:latin typeface="Consolas" panose="020B0609020204030204" pitchFamily="49" charset="0"/>
              </a:rPr>
              <a:t>Likelihood</a:t>
            </a: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for (i in 1:M){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z[i]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omega</a:t>
            </a:r>
            <a:r>
              <a:rPr lang="fr-CA" dirty="0">
                <a:latin typeface="Consolas" panose="020B0609020204030204" pitchFamily="49" charset="0"/>
              </a:rPr>
              <a:t>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# First occasion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 err="1">
                <a:latin typeface="Consolas" panose="020B0609020204030204" pitchFamily="49" charset="0"/>
              </a:rPr>
              <a:t>yaug</a:t>
            </a:r>
            <a:r>
              <a:rPr lang="fr-CA" dirty="0">
                <a:latin typeface="Consolas" panose="020B0609020204030204" pitchFamily="49" charset="0"/>
              </a:rPr>
              <a:t>[i,1]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[i,1])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[i,1] &lt;- z[i] * p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# All </a:t>
            </a:r>
            <a:r>
              <a:rPr lang="fr-CA" dirty="0" err="1">
                <a:latin typeface="Consolas" panose="020B0609020204030204" pitchFamily="49" charset="0"/>
              </a:rPr>
              <a:t>subsequent</a:t>
            </a:r>
            <a:r>
              <a:rPr lang="fr-CA" dirty="0">
                <a:latin typeface="Consolas" panose="020B0609020204030204" pitchFamily="49" charset="0"/>
              </a:rPr>
              <a:t> occasions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for (t in 2:nt){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</a:t>
            </a:r>
            <a:r>
              <a:rPr lang="fr-CA" dirty="0" err="1">
                <a:latin typeface="Consolas" panose="020B0609020204030204" pitchFamily="49" charset="0"/>
              </a:rPr>
              <a:t>yaug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</a:t>
            </a:r>
            <a:r>
              <a:rPr lang="fr-CA" dirty="0" err="1">
                <a:latin typeface="Consolas" panose="020B0609020204030204" pitchFamily="49" charset="0"/>
              </a:rPr>
              <a:t>p.eff</a:t>
            </a:r>
            <a:r>
              <a:rPr lang="fr-CA" dirty="0">
                <a:latin typeface="Consolas" panose="020B0609020204030204" pitchFamily="49" charset="0"/>
              </a:rPr>
              <a:t>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&lt;- z[i] * ( (1-yaug[i,(t-1)]) * p + </a:t>
            </a:r>
            <a:r>
              <a:rPr lang="fr-CA" dirty="0" err="1">
                <a:latin typeface="Consolas" panose="020B0609020204030204" pitchFamily="49" charset="0"/>
              </a:rPr>
              <a:t>yaug</a:t>
            </a:r>
            <a:r>
              <a:rPr lang="fr-CA" dirty="0">
                <a:latin typeface="Consolas" panose="020B0609020204030204" pitchFamily="49" charset="0"/>
              </a:rPr>
              <a:t>[i,(t-1)] * c 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} #j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} #i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dirty="0">
              <a:latin typeface="Consolas" panose="020B0609020204030204" pitchFamily="49" charset="0"/>
            </a:endParaRPr>
          </a:p>
        </p:txBody>
      </p:sp>
      <p:sp>
        <p:nvSpPr>
          <p:cNvPr id="6" name="Callout: Up Arrow 5">
            <a:extLst>
              <a:ext uri="{FF2B5EF4-FFF2-40B4-BE49-F238E27FC236}">
                <a16:creationId xmlns:a16="http://schemas.microsoft.com/office/drawing/2014/main" id="{B2107103-1DA9-4ACB-9452-9611603124E1}"/>
              </a:ext>
            </a:extLst>
          </p:cNvPr>
          <p:cNvSpPr/>
          <p:nvPr/>
        </p:nvSpPr>
        <p:spPr>
          <a:xfrm>
            <a:off x="5087567" y="5098952"/>
            <a:ext cx="3326860" cy="1175388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Non capturé à la</a:t>
            </a:r>
            <a:br>
              <a:rPr lang="fr-CA" dirty="0"/>
            </a:br>
            <a:r>
              <a:rPr lang="fr-CA" dirty="0"/>
              <a:t>dernière occasion</a:t>
            </a:r>
          </a:p>
        </p:txBody>
      </p:sp>
      <p:sp>
        <p:nvSpPr>
          <p:cNvPr id="7" name="Callout: Up Arrow 6">
            <a:extLst>
              <a:ext uri="{FF2B5EF4-FFF2-40B4-BE49-F238E27FC236}">
                <a16:creationId xmlns:a16="http://schemas.microsoft.com/office/drawing/2014/main" id="{F113C943-9531-43B5-ACFD-D481005544DB}"/>
              </a:ext>
            </a:extLst>
          </p:cNvPr>
          <p:cNvSpPr/>
          <p:nvPr/>
        </p:nvSpPr>
        <p:spPr>
          <a:xfrm>
            <a:off x="8547372" y="5093909"/>
            <a:ext cx="3326860" cy="1175388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Capturé à la</a:t>
            </a:r>
            <a:br>
              <a:rPr lang="fr-CA" dirty="0"/>
            </a:br>
            <a:r>
              <a:rPr lang="fr-CA" dirty="0"/>
              <a:t>dernière occasion</a:t>
            </a:r>
          </a:p>
        </p:txBody>
      </p:sp>
      <p:sp>
        <p:nvSpPr>
          <p:cNvPr id="8" name="Callout: Left Arrow 7">
            <a:extLst>
              <a:ext uri="{FF2B5EF4-FFF2-40B4-BE49-F238E27FC236}">
                <a16:creationId xmlns:a16="http://schemas.microsoft.com/office/drawing/2014/main" id="{0CA07B80-FDA4-4F2A-9547-1DCF496E29D5}"/>
              </a:ext>
            </a:extLst>
          </p:cNvPr>
          <p:cNvSpPr/>
          <p:nvPr/>
        </p:nvSpPr>
        <p:spPr>
          <a:xfrm>
            <a:off x="6271741" y="3395350"/>
            <a:ext cx="4422196" cy="924128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Impossible de référer à la </a:t>
            </a:r>
            <a:br>
              <a:rPr lang="fr-CA" dirty="0"/>
            </a:br>
            <a:r>
              <a:rPr lang="fr-CA" dirty="0"/>
              <a:t>dernière </a:t>
            </a:r>
            <a:r>
              <a:rPr lang="fr-CA" dirty="0" err="1"/>
              <a:t>occ</a:t>
            </a:r>
            <a:r>
              <a:rPr lang="fr-CA" dirty="0"/>
              <a:t>. si c’est la première</a:t>
            </a:r>
          </a:p>
        </p:txBody>
      </p:sp>
    </p:spTree>
    <p:extLst>
      <p:ext uri="{BB962C8B-B14F-4D97-AF65-F5344CB8AC3E}">
        <p14:creationId xmlns:p14="http://schemas.microsoft.com/office/powerpoint/2010/main" val="9594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2748B-0683-4AB4-BEB5-ABFEBD39C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Mth_x</a:t>
            </a:r>
            <a:endParaRPr lang="fr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93CA98-49E5-4983-845F-AEEFE0AFC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6276287" cy="455506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</a:t>
            </a:r>
            <a:r>
              <a:rPr lang="fr-CA" sz="1600" dirty="0" err="1"/>
              <a:t>omega</a:t>
            </a:r>
            <a:r>
              <a:rPr lang="fr-CA" sz="1600" dirty="0"/>
              <a:t> ~ </a:t>
            </a:r>
            <a:r>
              <a:rPr lang="fr-CA" sz="1600" dirty="0" err="1"/>
              <a:t>dunif</a:t>
            </a:r>
            <a:r>
              <a:rPr lang="fr-CA" sz="1600" dirty="0"/>
              <a:t>(0, 1)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</a:t>
            </a:r>
            <a:r>
              <a:rPr lang="fr-CA" sz="1600" dirty="0" err="1"/>
              <a:t>mu.p</a:t>
            </a:r>
            <a:r>
              <a:rPr lang="fr-CA" sz="1600" dirty="0"/>
              <a:t> ~ </a:t>
            </a:r>
            <a:r>
              <a:rPr lang="fr-CA" sz="1600" dirty="0" err="1"/>
              <a:t>dlogis</a:t>
            </a:r>
            <a:r>
              <a:rPr lang="fr-CA" sz="1600" dirty="0"/>
              <a:t>(0, 1)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</a:t>
            </a:r>
            <a:r>
              <a:rPr lang="fr-CA" sz="1600" dirty="0" err="1"/>
              <a:t>sd.id~dunif</a:t>
            </a:r>
            <a:r>
              <a:rPr lang="fr-CA" sz="1600" dirty="0"/>
              <a:t>(0,5)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</a:t>
            </a:r>
            <a:r>
              <a:rPr lang="fr-CA" sz="1600" dirty="0" err="1"/>
              <a:t>sd.t~dunif</a:t>
            </a:r>
            <a:r>
              <a:rPr lang="fr-CA" sz="1600" dirty="0"/>
              <a:t>(0,5)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solidFill>
                  <a:srgbClr val="C00000"/>
                </a:solidFill>
              </a:rPr>
              <a:t>    </a:t>
            </a:r>
            <a:r>
              <a:rPr lang="fr-CA" sz="1600" dirty="0" err="1">
                <a:solidFill>
                  <a:srgbClr val="C00000"/>
                </a:solidFill>
              </a:rPr>
              <a:t>b_wt~dnorm</a:t>
            </a:r>
            <a:r>
              <a:rPr lang="fr-CA" sz="1600" dirty="0">
                <a:solidFill>
                  <a:srgbClr val="C00000"/>
                </a:solidFill>
              </a:rPr>
              <a:t>(0,0.01)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solidFill>
                  <a:srgbClr val="C00000"/>
                </a:solidFill>
              </a:rPr>
              <a:t>    </a:t>
            </a:r>
            <a:r>
              <a:rPr lang="fr-CA" sz="1600" dirty="0" err="1">
                <a:solidFill>
                  <a:srgbClr val="C00000"/>
                </a:solidFill>
              </a:rPr>
              <a:t>mu.wt~dnorm</a:t>
            </a:r>
            <a:r>
              <a:rPr lang="fr-CA" sz="1600" dirty="0">
                <a:solidFill>
                  <a:srgbClr val="C00000"/>
                </a:solidFill>
              </a:rPr>
              <a:t>(0,0.01)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solidFill>
                  <a:srgbClr val="C00000"/>
                </a:solidFill>
              </a:rPr>
              <a:t>    </a:t>
            </a:r>
            <a:r>
              <a:rPr lang="fr-CA" sz="1600" dirty="0" err="1">
                <a:solidFill>
                  <a:srgbClr val="C00000"/>
                </a:solidFill>
              </a:rPr>
              <a:t>sd.wt~dunif</a:t>
            </a:r>
            <a:r>
              <a:rPr lang="fr-CA" sz="1600" dirty="0">
                <a:solidFill>
                  <a:srgbClr val="C00000"/>
                </a:solidFill>
              </a:rPr>
              <a:t>(0,3)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for(t in 1:nt){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    </a:t>
            </a:r>
            <a:r>
              <a:rPr lang="fr-CA" sz="1600" dirty="0" err="1"/>
              <a:t>ranef_t</a:t>
            </a:r>
            <a:r>
              <a:rPr lang="fr-CA" sz="1600" dirty="0"/>
              <a:t>[t]~</a:t>
            </a:r>
            <a:r>
              <a:rPr lang="fr-CA" sz="1600" dirty="0" err="1"/>
              <a:t>dnorm</a:t>
            </a:r>
            <a:r>
              <a:rPr lang="fr-CA" sz="1600" dirty="0"/>
              <a:t>(0,sd=sd.t)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for(i in 1:M){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</a:t>
            </a:r>
            <a:r>
              <a:rPr lang="fr-CA" sz="1600" dirty="0">
                <a:solidFill>
                  <a:srgbClr val="C00000"/>
                </a:solidFill>
              </a:rPr>
              <a:t>    </a:t>
            </a:r>
            <a:r>
              <a:rPr lang="fr-CA" sz="1600" dirty="0" err="1">
                <a:solidFill>
                  <a:srgbClr val="C00000"/>
                </a:solidFill>
              </a:rPr>
              <a:t>ranef_id</a:t>
            </a:r>
            <a:r>
              <a:rPr lang="fr-CA" sz="1600" dirty="0">
                <a:solidFill>
                  <a:srgbClr val="C00000"/>
                </a:solidFill>
              </a:rPr>
              <a:t>[i]~</a:t>
            </a:r>
            <a:r>
              <a:rPr lang="fr-CA" sz="1600" dirty="0" err="1">
                <a:solidFill>
                  <a:srgbClr val="C00000"/>
                </a:solidFill>
              </a:rPr>
              <a:t>dnorm</a:t>
            </a:r>
            <a:r>
              <a:rPr lang="fr-CA" sz="1600" dirty="0">
                <a:solidFill>
                  <a:srgbClr val="C00000"/>
                </a:solidFill>
              </a:rPr>
              <a:t>(0,sd=sd.id)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solidFill>
                  <a:srgbClr val="C00000"/>
                </a:solidFill>
              </a:rPr>
              <a:t>        </a:t>
            </a:r>
            <a:r>
              <a:rPr lang="fr-CA" sz="1600" dirty="0" err="1">
                <a:solidFill>
                  <a:srgbClr val="C00000"/>
                </a:solidFill>
              </a:rPr>
              <a:t>wt</a:t>
            </a:r>
            <a:r>
              <a:rPr lang="fr-CA" sz="1600" dirty="0">
                <a:solidFill>
                  <a:srgbClr val="C00000"/>
                </a:solidFill>
              </a:rPr>
              <a:t>[i]~T(</a:t>
            </a:r>
            <a:r>
              <a:rPr lang="fr-CA" sz="1600" dirty="0" err="1">
                <a:solidFill>
                  <a:srgbClr val="C00000"/>
                </a:solidFill>
              </a:rPr>
              <a:t>dnorm</a:t>
            </a:r>
            <a:r>
              <a:rPr lang="fr-CA" sz="1600" dirty="0">
                <a:solidFill>
                  <a:srgbClr val="C00000"/>
                </a:solidFill>
              </a:rPr>
              <a:t>(</a:t>
            </a:r>
            <a:r>
              <a:rPr lang="fr-CA" sz="1600" dirty="0" err="1">
                <a:solidFill>
                  <a:srgbClr val="C00000"/>
                </a:solidFill>
              </a:rPr>
              <a:t>mu.wt,sd</a:t>
            </a:r>
            <a:r>
              <a:rPr lang="fr-CA" sz="1600" dirty="0">
                <a:solidFill>
                  <a:srgbClr val="C00000"/>
                </a:solidFill>
              </a:rPr>
              <a:t>=</a:t>
            </a:r>
            <a:r>
              <a:rPr lang="fr-CA" sz="1600" dirty="0" err="1">
                <a:solidFill>
                  <a:srgbClr val="C00000"/>
                </a:solidFill>
              </a:rPr>
              <a:t>sd.wt</a:t>
            </a:r>
            <a:r>
              <a:rPr lang="fr-CA" sz="1600" dirty="0">
                <a:solidFill>
                  <a:srgbClr val="C00000"/>
                </a:solidFill>
              </a:rPr>
              <a:t>),-6,6)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    for(t in 1:nt){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>
                <a:solidFill>
                  <a:srgbClr val="C00000"/>
                </a:solidFill>
              </a:rPr>
              <a:t>            </a:t>
            </a:r>
            <a:r>
              <a:rPr lang="fr-CA" sz="1600" dirty="0" err="1">
                <a:solidFill>
                  <a:srgbClr val="C00000"/>
                </a:solidFill>
              </a:rPr>
              <a:t>logit</a:t>
            </a:r>
            <a:r>
              <a:rPr lang="fr-CA" sz="1600" dirty="0">
                <a:solidFill>
                  <a:srgbClr val="C00000"/>
                </a:solidFill>
              </a:rPr>
              <a:t>(p[</a:t>
            </a:r>
            <a:r>
              <a:rPr lang="fr-CA" sz="1600" dirty="0" err="1">
                <a:solidFill>
                  <a:srgbClr val="C00000"/>
                </a:solidFill>
              </a:rPr>
              <a:t>i,t</a:t>
            </a:r>
            <a:r>
              <a:rPr lang="fr-CA" sz="1600" dirty="0">
                <a:solidFill>
                  <a:srgbClr val="C00000"/>
                </a:solidFill>
              </a:rPr>
              <a:t>]) &lt;- </a:t>
            </a:r>
            <a:r>
              <a:rPr lang="fr-CA" sz="1600" dirty="0" err="1">
                <a:solidFill>
                  <a:srgbClr val="C00000"/>
                </a:solidFill>
              </a:rPr>
              <a:t>mu.p</a:t>
            </a:r>
            <a:r>
              <a:rPr lang="fr-CA" sz="1600" dirty="0">
                <a:solidFill>
                  <a:srgbClr val="C00000"/>
                </a:solidFill>
              </a:rPr>
              <a:t>+ </a:t>
            </a:r>
            <a:r>
              <a:rPr lang="fr-CA" sz="1600" dirty="0" err="1">
                <a:solidFill>
                  <a:srgbClr val="C00000"/>
                </a:solidFill>
              </a:rPr>
              <a:t>wt</a:t>
            </a:r>
            <a:r>
              <a:rPr lang="fr-CA" sz="1600" dirty="0">
                <a:solidFill>
                  <a:srgbClr val="C00000"/>
                </a:solidFill>
              </a:rPr>
              <a:t>[i]*</a:t>
            </a:r>
            <a:r>
              <a:rPr lang="fr-CA" sz="1600" dirty="0" err="1">
                <a:solidFill>
                  <a:srgbClr val="C00000"/>
                </a:solidFill>
              </a:rPr>
              <a:t>b_wt</a:t>
            </a:r>
            <a:r>
              <a:rPr lang="fr-CA" sz="1600" dirty="0">
                <a:solidFill>
                  <a:srgbClr val="C00000"/>
                </a:solidFill>
              </a:rPr>
              <a:t>+ </a:t>
            </a:r>
            <a:r>
              <a:rPr lang="fr-CA" sz="1600" dirty="0" err="1">
                <a:solidFill>
                  <a:srgbClr val="C00000"/>
                </a:solidFill>
              </a:rPr>
              <a:t>ranef_id</a:t>
            </a:r>
            <a:r>
              <a:rPr lang="fr-CA" sz="1600" dirty="0">
                <a:solidFill>
                  <a:srgbClr val="C00000"/>
                </a:solidFill>
              </a:rPr>
              <a:t>[i]+ </a:t>
            </a:r>
            <a:r>
              <a:rPr lang="fr-CA" sz="1600" dirty="0" err="1">
                <a:solidFill>
                  <a:srgbClr val="C00000"/>
                </a:solidFill>
              </a:rPr>
              <a:t>ranef_t</a:t>
            </a:r>
            <a:r>
              <a:rPr lang="fr-CA" sz="1600" dirty="0">
                <a:solidFill>
                  <a:srgbClr val="C00000"/>
                </a:solidFill>
              </a:rPr>
              <a:t>[t]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    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…..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161B90-9334-4C45-AE39-857B5BCEB3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# </a:t>
            </a:r>
            <a:r>
              <a:rPr lang="fr-CA" sz="1600" dirty="0" err="1"/>
              <a:t>Likelihood</a:t>
            </a:r>
            <a:endParaRPr lang="fr-CA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for (i in 1:M){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    z[i] ~ </a:t>
            </a:r>
            <a:r>
              <a:rPr lang="fr-CA" sz="1600" dirty="0" err="1"/>
              <a:t>dbern</a:t>
            </a:r>
            <a:r>
              <a:rPr lang="fr-CA" sz="1600" dirty="0"/>
              <a:t>(</a:t>
            </a:r>
            <a:r>
              <a:rPr lang="fr-CA" sz="1600" dirty="0" err="1"/>
              <a:t>omega</a:t>
            </a:r>
            <a:r>
              <a:rPr lang="fr-CA" sz="1600" dirty="0"/>
              <a:t>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    # All </a:t>
            </a:r>
            <a:r>
              <a:rPr lang="fr-CA" sz="1600" dirty="0" err="1"/>
              <a:t>subsequent</a:t>
            </a:r>
            <a:r>
              <a:rPr lang="fr-CA" sz="1600" dirty="0"/>
              <a:t> occasions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    for (t in 1:nt){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        </a:t>
            </a:r>
            <a:r>
              <a:rPr lang="fr-CA" sz="1600" dirty="0" err="1"/>
              <a:t>yaug</a:t>
            </a:r>
            <a:r>
              <a:rPr lang="fr-CA" sz="1600" dirty="0"/>
              <a:t>[</a:t>
            </a:r>
            <a:r>
              <a:rPr lang="fr-CA" sz="1600" dirty="0" err="1"/>
              <a:t>i,t</a:t>
            </a:r>
            <a:r>
              <a:rPr lang="fr-CA" sz="1600" dirty="0"/>
              <a:t>] ~ </a:t>
            </a:r>
            <a:r>
              <a:rPr lang="fr-CA" sz="1600" dirty="0" err="1"/>
              <a:t>dbern</a:t>
            </a:r>
            <a:r>
              <a:rPr lang="fr-CA" sz="1600" dirty="0"/>
              <a:t>(</a:t>
            </a:r>
            <a:r>
              <a:rPr lang="fr-CA" sz="1600" dirty="0" err="1"/>
              <a:t>p.eff</a:t>
            </a:r>
            <a:r>
              <a:rPr lang="fr-CA" sz="1600" dirty="0"/>
              <a:t>[</a:t>
            </a:r>
            <a:r>
              <a:rPr lang="fr-CA" sz="1600" dirty="0" err="1"/>
              <a:t>i,t</a:t>
            </a:r>
            <a:r>
              <a:rPr lang="fr-CA" sz="1600" dirty="0"/>
              <a:t>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        </a:t>
            </a:r>
            <a:r>
              <a:rPr lang="fr-CA" sz="1600" dirty="0" err="1"/>
              <a:t>p.eff</a:t>
            </a:r>
            <a:r>
              <a:rPr lang="fr-CA" sz="1600" dirty="0"/>
              <a:t>[</a:t>
            </a:r>
            <a:r>
              <a:rPr lang="fr-CA" sz="1600" dirty="0" err="1"/>
              <a:t>i,t</a:t>
            </a:r>
            <a:r>
              <a:rPr lang="fr-CA" sz="1600" dirty="0"/>
              <a:t>] &lt;- z[i] * p[</a:t>
            </a:r>
            <a:r>
              <a:rPr lang="fr-CA" sz="1600" dirty="0" err="1"/>
              <a:t>i,t</a:t>
            </a:r>
            <a:r>
              <a:rPr lang="fr-CA" sz="1600" dirty="0"/>
              <a:t>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    } #j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} #i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# </a:t>
            </a:r>
            <a:r>
              <a:rPr lang="fr-CA" sz="1600" dirty="0" err="1"/>
              <a:t>Derived</a:t>
            </a:r>
            <a:r>
              <a:rPr lang="fr-CA" sz="1600" dirty="0"/>
              <a:t> </a:t>
            </a:r>
            <a:r>
              <a:rPr lang="fr-CA" sz="1600" dirty="0" err="1"/>
              <a:t>quantities</a:t>
            </a:r>
            <a:endParaRPr lang="fr-CA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sz="1600" dirty="0"/>
              <a:t>    N &lt;- </a:t>
            </a:r>
            <a:r>
              <a:rPr lang="fr-CA" sz="1600" dirty="0" err="1"/>
              <a:t>sum</a:t>
            </a:r>
            <a:r>
              <a:rPr lang="fr-CA" sz="1600" dirty="0"/>
              <a:t>(z[1:M])</a:t>
            </a: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41531366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923E0-30C0-48F1-AEAD-90165A371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demo</a:t>
            </a:r>
          </a:p>
        </p:txBody>
      </p:sp>
      <p:pic>
        <p:nvPicPr>
          <p:cNvPr id="7" name="Graphic 6" descr="Play">
            <a:extLst>
              <a:ext uri="{FF2B5EF4-FFF2-40B4-BE49-F238E27FC236}">
                <a16:creationId xmlns:a16="http://schemas.microsoft.com/office/drawing/2014/main" id="{51A82764-16D1-493D-BD97-71824F88B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999" y="1163529"/>
            <a:ext cx="4001315" cy="400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4253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25D5A-3999-4757-AE7A-F1ED3AB55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374" y="432518"/>
            <a:ext cx="10058400" cy="1450757"/>
          </a:xfrm>
        </p:spPr>
        <p:txBody>
          <a:bodyPr/>
          <a:lstStyle/>
          <a:p>
            <a:r>
              <a:rPr lang="fr-CA" dirty="0"/>
              <a:t>Combien de phoques ?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B2C8707F-D2D3-4F93-8164-29ACB372BEF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99796987"/>
              </p:ext>
            </p:extLst>
          </p:nvPr>
        </p:nvGraphicFramePr>
        <p:xfrm>
          <a:off x="2758282" y="2368908"/>
          <a:ext cx="6675436" cy="32749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68859">
                  <a:extLst>
                    <a:ext uri="{9D8B030D-6E8A-4147-A177-3AD203B41FA5}">
                      <a16:colId xmlns:a16="http://schemas.microsoft.com/office/drawing/2014/main" val="4268851140"/>
                    </a:ext>
                  </a:extLst>
                </a:gridCol>
                <a:gridCol w="1668859">
                  <a:extLst>
                    <a:ext uri="{9D8B030D-6E8A-4147-A177-3AD203B41FA5}">
                      <a16:colId xmlns:a16="http://schemas.microsoft.com/office/drawing/2014/main" val="3150590662"/>
                    </a:ext>
                  </a:extLst>
                </a:gridCol>
                <a:gridCol w="1668859">
                  <a:extLst>
                    <a:ext uri="{9D8B030D-6E8A-4147-A177-3AD203B41FA5}">
                      <a16:colId xmlns:a16="http://schemas.microsoft.com/office/drawing/2014/main" val="3536652838"/>
                    </a:ext>
                  </a:extLst>
                </a:gridCol>
                <a:gridCol w="1668859">
                  <a:extLst>
                    <a:ext uri="{9D8B030D-6E8A-4147-A177-3AD203B41FA5}">
                      <a16:colId xmlns:a16="http://schemas.microsoft.com/office/drawing/2014/main" val="181451165"/>
                    </a:ext>
                  </a:extLst>
                </a:gridCol>
              </a:tblGrid>
              <a:tr h="274260"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95%CI_low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95%CI_upp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28621061"/>
                  </a:ext>
                </a:extLst>
              </a:tr>
              <a:tr h="580319"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133.6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96069924"/>
                  </a:ext>
                </a:extLst>
              </a:tr>
              <a:tr h="580319"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128.2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0587942"/>
                  </a:ext>
                </a:extLst>
              </a:tr>
              <a:tr h="580319"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mtr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132.2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7232931"/>
                  </a:ext>
                </a:extLst>
              </a:tr>
              <a:tr h="580319"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mb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133.6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667669"/>
                  </a:ext>
                </a:extLst>
              </a:tr>
              <a:tr h="580319"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mx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868615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235702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62E1F-E0A6-4F19-8456-06559BFC8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fr-CA" sz="4400" dirty="0">
                <a:solidFill>
                  <a:srgbClr val="FFFFFF"/>
                </a:solidFill>
              </a:rPr>
              <a:t>Jolly-</a:t>
            </a:r>
            <a:r>
              <a:rPr lang="fr-CA" sz="4400" dirty="0" err="1">
                <a:solidFill>
                  <a:srgbClr val="FFFFFF"/>
                </a:solidFill>
              </a:rPr>
              <a:t>Seber</a:t>
            </a:r>
            <a:endParaRPr lang="fr-CA" sz="4400" dirty="0">
              <a:solidFill>
                <a:srgbClr val="FFFFFF"/>
              </a:solidFill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D7C57E6-BDF7-40A5-A28C-4B1C9968E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r>
              <a:rPr lang="fr-CA" dirty="0">
                <a:solidFill>
                  <a:srgbClr val="FFFFFF"/>
                </a:solidFill>
              </a:rPr>
              <a:t>le CMR en mode hybride</a:t>
            </a: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 descr="A deer lying on the ground&#10;&#10;Description automatically generated with low confidence">
            <a:extLst>
              <a:ext uri="{FF2B5EF4-FFF2-40B4-BE49-F238E27FC236}">
                <a16:creationId xmlns:a16="http://schemas.microsoft.com/office/drawing/2014/main" id="{D5F10B53-3B9A-4E5D-9A4D-94D2696F26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08" r="1" b="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7279752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393DE-4E80-43B2-AD95-A182B60A7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Jolly-</a:t>
            </a:r>
            <a:r>
              <a:rPr lang="fr-CA" dirty="0" err="1"/>
              <a:t>Seber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68BA8-AA00-4F90-8785-CD8CA45B7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# </a:t>
            </a:r>
            <a:r>
              <a:rPr lang="fr-CA" dirty="0" err="1">
                <a:latin typeface="Consolas" panose="020B0609020204030204" pitchFamily="49" charset="0"/>
              </a:rPr>
              <a:t>Priors</a:t>
            </a:r>
            <a:r>
              <a:rPr lang="fr-CA" dirty="0">
                <a:latin typeface="Consolas" panose="020B0609020204030204" pitchFamily="49" charset="0"/>
              </a:rPr>
              <a:t> and </a:t>
            </a:r>
            <a:r>
              <a:rPr lang="fr-CA" dirty="0" err="1">
                <a:latin typeface="Consolas" panose="020B0609020204030204" pitchFamily="49" charset="0"/>
              </a:rPr>
              <a:t>constraints</a:t>
            </a:r>
            <a:endParaRPr lang="fr-CA" dirty="0"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for (i in 1:M){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for (t in 1:(nt-1)){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phi[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&lt;- </a:t>
            </a:r>
            <a:r>
              <a:rPr lang="fr-CA" dirty="0" err="1">
                <a:latin typeface="Consolas" panose="020B0609020204030204" pitchFamily="49" charset="0"/>
              </a:rPr>
              <a:t>mean.phi</a:t>
            </a:r>
            <a:endParaRPr lang="fr-CA" dirty="0"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} #t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for (t in 1:nt){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p[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&lt;- </a:t>
            </a:r>
            <a:r>
              <a:rPr lang="fr-CA" dirty="0" err="1">
                <a:latin typeface="Consolas" panose="020B0609020204030204" pitchFamily="49" charset="0"/>
              </a:rPr>
              <a:t>mean.p</a:t>
            </a:r>
            <a:endParaRPr lang="fr-CA" dirty="0"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} #t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} #i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fr-CA" dirty="0"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 err="1">
                <a:latin typeface="Consolas" panose="020B0609020204030204" pitchFamily="49" charset="0"/>
              </a:rPr>
              <a:t>mean.phi</a:t>
            </a:r>
            <a:r>
              <a:rPr lang="fr-CA" dirty="0">
                <a:latin typeface="Consolas" panose="020B0609020204030204" pitchFamily="49" charset="0"/>
              </a:rPr>
              <a:t>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         # Prior for </a:t>
            </a:r>
            <a:r>
              <a:rPr lang="fr-CA" dirty="0" err="1">
                <a:latin typeface="Consolas" panose="020B0609020204030204" pitchFamily="49" charset="0"/>
              </a:rPr>
              <a:t>mean</a:t>
            </a:r>
            <a:r>
              <a:rPr lang="fr-CA" dirty="0">
                <a:latin typeface="Consolas" panose="020B0609020204030204" pitchFamily="49" charset="0"/>
              </a:rPr>
              <a:t> </a:t>
            </a:r>
            <a:r>
              <a:rPr lang="fr-CA" dirty="0" err="1">
                <a:latin typeface="Consolas" panose="020B0609020204030204" pitchFamily="49" charset="0"/>
              </a:rPr>
              <a:t>survival</a:t>
            </a:r>
            <a:endParaRPr lang="fr-CA" dirty="0"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 err="1">
                <a:latin typeface="Consolas" panose="020B0609020204030204" pitchFamily="49" charset="0"/>
              </a:rPr>
              <a:t>mean.p</a:t>
            </a:r>
            <a:r>
              <a:rPr lang="fr-CA" dirty="0">
                <a:latin typeface="Consolas" panose="020B0609020204030204" pitchFamily="49" charset="0"/>
              </a:rPr>
              <a:t>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           # Prior for </a:t>
            </a:r>
            <a:r>
              <a:rPr lang="fr-CA" dirty="0" err="1">
                <a:latin typeface="Consolas" panose="020B0609020204030204" pitchFamily="49" charset="0"/>
              </a:rPr>
              <a:t>mean</a:t>
            </a:r>
            <a:r>
              <a:rPr lang="fr-CA" dirty="0">
                <a:latin typeface="Consolas" panose="020B0609020204030204" pitchFamily="49" charset="0"/>
              </a:rPr>
              <a:t> capture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psi ~ </a:t>
            </a:r>
            <a:r>
              <a:rPr lang="fr-CA" dirty="0" err="1">
                <a:latin typeface="Consolas" panose="020B0609020204030204" pitchFamily="49" charset="0"/>
              </a:rPr>
              <a:t>dunif</a:t>
            </a:r>
            <a:r>
              <a:rPr lang="fr-CA" dirty="0">
                <a:latin typeface="Consolas" panose="020B0609020204030204" pitchFamily="49" charset="0"/>
              </a:rPr>
              <a:t>(0, 1)              # Prior for inclusion </a:t>
            </a:r>
            <a:r>
              <a:rPr lang="fr-CA" dirty="0" err="1">
                <a:latin typeface="Consolas" panose="020B0609020204030204" pitchFamily="49" charset="0"/>
              </a:rPr>
              <a:t>probability</a:t>
            </a:r>
            <a:endParaRPr lang="fr-CA" dirty="0">
              <a:latin typeface="Consolas" panose="020B0609020204030204" pitchFamily="49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AA2C63B-993C-41BF-BD25-E55A10092E47}"/>
              </a:ext>
            </a:extLst>
          </p:cNvPr>
          <p:cNvSpPr/>
          <p:nvPr/>
        </p:nvSpPr>
        <p:spPr>
          <a:xfrm>
            <a:off x="6449438" y="1896894"/>
            <a:ext cx="4416358" cy="27140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200" dirty="0"/>
              <a:t>Peux-tu deviner quel type de supposition ce modèle fait ?</a:t>
            </a:r>
          </a:p>
        </p:txBody>
      </p:sp>
    </p:spTree>
    <p:extLst>
      <p:ext uri="{BB962C8B-B14F-4D97-AF65-F5344CB8AC3E}">
        <p14:creationId xmlns:p14="http://schemas.microsoft.com/office/powerpoint/2010/main" val="265045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EDE1-F320-4D36-B6B1-ED4411F39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Jolly-</a:t>
            </a:r>
            <a:r>
              <a:rPr lang="fr-CA" dirty="0" err="1"/>
              <a:t>Seber</a:t>
            </a:r>
            <a:r>
              <a:rPr lang="fr-CA" dirty="0"/>
              <a:t> («recrutement»)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6FA7-318E-419A-B0C1-4F2E1B550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# Dirichlet </a:t>
            </a:r>
            <a:r>
              <a:rPr lang="fr-CA" dirty="0" err="1">
                <a:latin typeface="Consolas" panose="020B0609020204030204" pitchFamily="49" charset="0"/>
              </a:rPr>
              <a:t>prior</a:t>
            </a:r>
            <a:r>
              <a:rPr lang="fr-CA" dirty="0">
                <a:latin typeface="Consolas" panose="020B0609020204030204" pitchFamily="49" charset="0"/>
              </a:rPr>
              <a:t> for entry </a:t>
            </a:r>
            <a:r>
              <a:rPr lang="fr-CA" dirty="0" err="1">
                <a:latin typeface="Consolas" panose="020B0609020204030204" pitchFamily="49" charset="0"/>
              </a:rPr>
              <a:t>probabilities</a:t>
            </a: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for (t in 1:nt){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beta[t] ~ </a:t>
            </a:r>
            <a:r>
              <a:rPr lang="fr-CA" dirty="0" err="1">
                <a:latin typeface="Consolas" panose="020B0609020204030204" pitchFamily="49" charset="0"/>
              </a:rPr>
              <a:t>dgamma</a:t>
            </a:r>
            <a:r>
              <a:rPr lang="fr-CA" dirty="0">
                <a:latin typeface="Consolas" panose="020B0609020204030204" pitchFamily="49" charset="0"/>
              </a:rPr>
              <a:t>(1, 1)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b[t] &lt;- beta[t] / </a:t>
            </a:r>
            <a:r>
              <a:rPr lang="fr-CA" dirty="0" err="1">
                <a:latin typeface="Consolas" panose="020B0609020204030204" pitchFamily="49" charset="0"/>
              </a:rPr>
              <a:t>sum</a:t>
            </a:r>
            <a:r>
              <a:rPr lang="fr-CA" dirty="0">
                <a:latin typeface="Consolas" panose="020B0609020204030204" pitchFamily="49" charset="0"/>
              </a:rPr>
              <a:t>(beta[1:nt])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# </a:t>
            </a:r>
            <a:r>
              <a:rPr lang="fr-CA" dirty="0" err="1">
                <a:latin typeface="Consolas" panose="020B0609020204030204" pitchFamily="49" charset="0"/>
              </a:rPr>
              <a:t>Convert</a:t>
            </a:r>
            <a:r>
              <a:rPr lang="fr-CA" dirty="0">
                <a:latin typeface="Consolas" panose="020B0609020204030204" pitchFamily="49" charset="0"/>
              </a:rPr>
              <a:t> entry </a:t>
            </a:r>
            <a:r>
              <a:rPr lang="fr-CA" dirty="0" err="1">
                <a:latin typeface="Consolas" panose="020B0609020204030204" pitchFamily="49" charset="0"/>
              </a:rPr>
              <a:t>probs</a:t>
            </a:r>
            <a:r>
              <a:rPr lang="fr-CA" dirty="0">
                <a:latin typeface="Consolas" panose="020B0609020204030204" pitchFamily="49" charset="0"/>
              </a:rPr>
              <a:t> to </a:t>
            </a:r>
            <a:r>
              <a:rPr lang="fr-CA" dirty="0" err="1">
                <a:latin typeface="Consolas" panose="020B0609020204030204" pitchFamily="49" charset="0"/>
              </a:rPr>
              <a:t>conditional</a:t>
            </a:r>
            <a:r>
              <a:rPr lang="fr-CA" dirty="0">
                <a:latin typeface="Consolas" panose="020B0609020204030204" pitchFamily="49" charset="0"/>
              </a:rPr>
              <a:t> entry </a:t>
            </a:r>
            <a:r>
              <a:rPr lang="fr-CA" dirty="0" err="1">
                <a:latin typeface="Consolas" panose="020B0609020204030204" pitchFamily="49" charset="0"/>
              </a:rPr>
              <a:t>probs</a:t>
            </a: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nu[1] &lt;- b[1]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for (t in 2:nt){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nu[t] &lt;- b[t] / (1-sum(b[1:(t-1)]))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} #t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B0B91D0-F9B9-40D2-AFF4-60476C1E24F6}"/>
              </a:ext>
            </a:extLst>
          </p:cNvPr>
          <p:cNvGrpSpPr/>
          <p:nvPr/>
        </p:nvGrpSpPr>
        <p:grpSpPr>
          <a:xfrm>
            <a:off x="1026160" y="1845734"/>
            <a:ext cx="10464800" cy="3484880"/>
            <a:chOff x="1026160" y="1845734"/>
            <a:chExt cx="10464800" cy="348488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9F4AF28-7A5D-4BCF-AD8B-44FFBD213699}"/>
                </a:ext>
              </a:extLst>
            </p:cNvPr>
            <p:cNvSpPr/>
            <p:nvPr/>
          </p:nvSpPr>
          <p:spPr>
            <a:xfrm>
              <a:off x="1026160" y="1845734"/>
              <a:ext cx="10464800" cy="3484880"/>
            </a:xfrm>
            <a:prstGeom prst="roundRect">
              <a:avLst/>
            </a:prstGeom>
            <a:ln w="762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pic>
          <p:nvPicPr>
            <p:cNvPr id="6" name="Picture 5" descr="Diagram&#10;&#10;Description automatically generated">
              <a:extLst>
                <a:ext uri="{FF2B5EF4-FFF2-40B4-BE49-F238E27FC236}">
                  <a16:creationId xmlns:a16="http://schemas.microsoft.com/office/drawing/2014/main" id="{73D94376-3CE8-41DB-95E6-65D13F593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2043" y="1936244"/>
              <a:ext cx="7773034" cy="33038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3739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145AB-C3D2-4547-B524-BBE3E38FD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r>
              <a:rPr lang="fr-CA" dirty="0"/>
              <a:t>Jolly-</a:t>
            </a:r>
            <a:r>
              <a:rPr lang="fr-CA" dirty="0" err="1"/>
              <a:t>Seber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4CE3-07BC-4A6A-94E3-0887ECCE9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# </a:t>
            </a:r>
            <a:r>
              <a:rPr lang="fr-CA" dirty="0" err="1">
                <a:latin typeface="Consolas" panose="020B0609020204030204" pitchFamily="49" charset="0"/>
              </a:rPr>
              <a:t>Likelihood</a:t>
            </a: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for (i in 1:M){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# First occasion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# State process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w[i]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(psi)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z[i,1]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(nu[1])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# Observation process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mu1[i] &lt;- z[i,1] * p[i,1] * w[i]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y[i,1]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(mu1[i])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# </a:t>
            </a:r>
            <a:r>
              <a:rPr lang="fr-CA" dirty="0" err="1">
                <a:latin typeface="Consolas" panose="020B0609020204030204" pitchFamily="49" charset="0"/>
              </a:rPr>
              <a:t>Subsequent</a:t>
            </a:r>
            <a:r>
              <a:rPr lang="fr-CA" dirty="0">
                <a:latin typeface="Consolas" panose="020B0609020204030204" pitchFamily="49" charset="0"/>
              </a:rPr>
              <a:t> occasions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for (t in 2:nt){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# State process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q[i,t-1] &lt;- 1-z[i,t-1]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mu2[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&lt;- phi[i,t-1] * z[i,t-1] + nu[t] * prod(q[i,1:(t-1)])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z[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(mu2[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# Observation process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mu3[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&lt;- z[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* p[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* w[i]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    y[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 ~ </a:t>
            </a:r>
            <a:r>
              <a:rPr lang="fr-CA" dirty="0" err="1">
                <a:latin typeface="Consolas" panose="020B0609020204030204" pitchFamily="49" charset="0"/>
              </a:rPr>
              <a:t>dbern</a:t>
            </a:r>
            <a:r>
              <a:rPr lang="fr-CA" dirty="0">
                <a:latin typeface="Consolas" panose="020B0609020204030204" pitchFamily="49" charset="0"/>
              </a:rPr>
              <a:t>(mu3[</a:t>
            </a:r>
            <a:r>
              <a:rPr lang="fr-CA" dirty="0" err="1">
                <a:latin typeface="Consolas" panose="020B0609020204030204" pitchFamily="49" charset="0"/>
              </a:rPr>
              <a:t>i,t</a:t>
            </a:r>
            <a:r>
              <a:rPr lang="fr-CA" dirty="0">
                <a:latin typeface="Consolas" panose="020B0609020204030204" pitchFamily="49" charset="0"/>
              </a:rPr>
              <a:t>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    } #t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} #i</a:t>
            </a:r>
          </a:p>
        </p:txBody>
      </p:sp>
      <p:sp>
        <p:nvSpPr>
          <p:cNvPr id="4" name="Callout: Left Arrow 3">
            <a:extLst>
              <a:ext uri="{FF2B5EF4-FFF2-40B4-BE49-F238E27FC236}">
                <a16:creationId xmlns:a16="http://schemas.microsoft.com/office/drawing/2014/main" id="{CFFEFD51-0290-48BA-BFD7-11E9F770A58A}"/>
              </a:ext>
            </a:extLst>
          </p:cNvPr>
          <p:cNvSpPr/>
          <p:nvPr/>
        </p:nvSpPr>
        <p:spPr>
          <a:xfrm>
            <a:off x="4805464" y="2518095"/>
            <a:ext cx="3302216" cy="234834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Est-il vrai ou fictif</a:t>
            </a:r>
          </a:p>
        </p:txBody>
      </p:sp>
      <p:sp>
        <p:nvSpPr>
          <p:cNvPr id="5" name="Callout: Left Arrow 4">
            <a:extLst>
              <a:ext uri="{FF2B5EF4-FFF2-40B4-BE49-F238E27FC236}">
                <a16:creationId xmlns:a16="http://schemas.microsoft.com/office/drawing/2014/main" id="{B4D89074-D4E1-4D12-9235-AA09782510D5}"/>
              </a:ext>
            </a:extLst>
          </p:cNvPr>
          <p:cNvSpPr/>
          <p:nvPr/>
        </p:nvSpPr>
        <p:spPr>
          <a:xfrm>
            <a:off x="4967592" y="2743886"/>
            <a:ext cx="2636196" cy="234834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Est-il entré</a:t>
            </a:r>
          </a:p>
        </p:txBody>
      </p:sp>
      <p:sp>
        <p:nvSpPr>
          <p:cNvPr id="6" name="Callout: Left Arrow 5">
            <a:extLst>
              <a:ext uri="{FF2B5EF4-FFF2-40B4-BE49-F238E27FC236}">
                <a16:creationId xmlns:a16="http://schemas.microsoft.com/office/drawing/2014/main" id="{F80608EC-7790-4C5C-A0B7-F4E131DCEC6E}"/>
              </a:ext>
            </a:extLst>
          </p:cNvPr>
          <p:cNvSpPr/>
          <p:nvPr/>
        </p:nvSpPr>
        <p:spPr>
          <a:xfrm>
            <a:off x="5302224" y="3326691"/>
            <a:ext cx="2636196" cy="234834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Est-il observé</a:t>
            </a:r>
          </a:p>
        </p:txBody>
      </p:sp>
      <p:sp>
        <p:nvSpPr>
          <p:cNvPr id="7" name="Callout: Left Arrow 6">
            <a:extLst>
              <a:ext uri="{FF2B5EF4-FFF2-40B4-BE49-F238E27FC236}">
                <a16:creationId xmlns:a16="http://schemas.microsoft.com/office/drawing/2014/main" id="{6E5C0DE1-F25A-4777-9A58-F73E1A8CB0BF}"/>
              </a:ext>
            </a:extLst>
          </p:cNvPr>
          <p:cNvSpPr/>
          <p:nvPr/>
        </p:nvSpPr>
        <p:spPr>
          <a:xfrm>
            <a:off x="5587352" y="4182266"/>
            <a:ext cx="3871608" cy="234834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Est-il pas encore 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64C2F0-E260-4D5A-8F5F-9C3F5249190D}"/>
              </a:ext>
            </a:extLst>
          </p:cNvPr>
          <p:cNvSpPr/>
          <p:nvPr/>
        </p:nvSpPr>
        <p:spPr>
          <a:xfrm>
            <a:off x="6847840" y="4417100"/>
            <a:ext cx="3241040" cy="216748"/>
          </a:xfrm>
          <a:prstGeom prst="rect">
            <a:avLst/>
          </a:prstGeom>
          <a:noFill/>
          <a:ln w="38100" cap="flat" cmpd="sng" algn="ctr">
            <a:solidFill>
              <a:srgbClr val="63705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FA1D7A-FF5B-464B-B8C2-DAD60C9EB09B}"/>
              </a:ext>
            </a:extLst>
          </p:cNvPr>
          <p:cNvSpPr/>
          <p:nvPr/>
        </p:nvSpPr>
        <p:spPr>
          <a:xfrm>
            <a:off x="3984126" y="4387508"/>
            <a:ext cx="2636196" cy="216748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79550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EB5395-90DD-4C19-8BA4-10A1224DD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8952" y="643467"/>
            <a:ext cx="7172487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>
                <a:solidFill>
                  <a:schemeClr val="tx2"/>
                </a:solidFill>
              </a:rPr>
              <a:t>Introduction à Nimble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570271"/>
            <a:ext cx="0" cy="3200400"/>
          </a:xfrm>
          <a:prstGeom prst="line">
            <a:avLst/>
          </a:prstGeom>
          <a:ln w="31750">
            <a:solidFill>
              <a:schemeClr val="accent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05250E5-90D0-4E41-B9BD-FF661DE54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336792"/>
            <a:ext cx="12188825" cy="52120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2AF59EA8-B48B-4D8D-B035-C0BDFAFF9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00" y="1902168"/>
            <a:ext cx="3311855" cy="297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15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32839-7FB6-47E7-B9EA-3DD833CBF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Jolly-</a:t>
            </a:r>
            <a:r>
              <a:rPr lang="fr-CA" dirty="0" err="1"/>
              <a:t>Seber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A5BF8-DA0B-477F-A44E-54BACE8F0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# </a:t>
            </a:r>
            <a:r>
              <a:rPr lang="fr-CA" dirty="0" err="1">
                <a:latin typeface="Consolas" panose="020B0609020204030204" pitchFamily="49" charset="0"/>
              </a:rPr>
              <a:t>Calculate</a:t>
            </a:r>
            <a:r>
              <a:rPr lang="fr-CA" dirty="0">
                <a:latin typeface="Consolas" panose="020B0609020204030204" pitchFamily="49" charset="0"/>
              </a:rPr>
              <a:t> </a:t>
            </a:r>
            <a:r>
              <a:rPr lang="fr-CA" dirty="0" err="1">
                <a:latin typeface="Consolas" panose="020B0609020204030204" pitchFamily="49" charset="0"/>
              </a:rPr>
              <a:t>derived</a:t>
            </a:r>
            <a:r>
              <a:rPr lang="fr-CA" dirty="0">
                <a:latin typeface="Consolas" panose="020B0609020204030204" pitchFamily="49" charset="0"/>
              </a:rPr>
              <a:t> population </a:t>
            </a:r>
            <a:r>
              <a:rPr lang="fr-CA" dirty="0" err="1">
                <a:latin typeface="Consolas" panose="020B0609020204030204" pitchFamily="49" charset="0"/>
              </a:rPr>
              <a:t>parameters</a:t>
            </a:r>
            <a:endParaRPr lang="fr-CA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    for (i in 1:M){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        for (t in 1:nt){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            u[</a:t>
            </a:r>
            <a:r>
              <a:rPr lang="fr-CA" dirty="0" err="1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] &lt;- z[</a:t>
            </a:r>
            <a:r>
              <a:rPr lang="fr-CA" dirty="0" err="1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]*w[i]     # </a:t>
            </a:r>
            <a:r>
              <a:rPr lang="fr-CA" dirty="0" err="1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Deflated</a:t>
            </a:r>
            <a:r>
              <a:rPr lang="fr-CA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 latent state (u)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        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    }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for (i in 1:M){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fr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recruit</a:t>
            </a: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[i,1] &lt;- u[i,1]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      for (t in 2:nt){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          </a:t>
            </a:r>
            <a:r>
              <a:rPr lang="fr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recruit</a:t>
            </a: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[</a:t>
            </a:r>
            <a:r>
              <a:rPr lang="fr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] &lt;- (1-u[i,t-1]) * u[</a:t>
            </a:r>
            <a:r>
              <a:rPr lang="fr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i,t</a:t>
            </a: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      } #t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  } #i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   for (t in 1:nt){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       N[t] &lt;- </a:t>
            </a:r>
            <a:r>
              <a:rPr lang="fr-CA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sum</a:t>
            </a:r>
            <a:r>
              <a:rPr lang="fr-CA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(u[1:M,t])        # </a:t>
            </a:r>
            <a:r>
              <a:rPr lang="fr-CA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Actual</a:t>
            </a:r>
            <a:r>
              <a:rPr lang="fr-CA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population size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       B[t] &lt;- </a:t>
            </a:r>
            <a:r>
              <a:rPr lang="fr-CA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sum</a:t>
            </a:r>
            <a:r>
              <a:rPr lang="fr-CA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fr-CA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recruit</a:t>
            </a:r>
            <a:r>
              <a:rPr lang="fr-CA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[1:M,t])  # </a:t>
            </a:r>
            <a:r>
              <a:rPr lang="fr-CA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Number</a:t>
            </a:r>
            <a:r>
              <a:rPr lang="fr-CA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of entries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   } #t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latin typeface="Consolas" panose="020B0609020204030204" pitchFamily="49" charset="0"/>
              </a:rPr>
              <a:t>    </a:t>
            </a: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for (i in 1:M){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fr-CA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Nind</a:t>
            </a: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[i] &lt;- </a:t>
            </a:r>
            <a:r>
              <a:rPr lang="fr-CA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sum</a:t>
            </a: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(u[i,1:nt])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fr-CA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Nalive</a:t>
            </a: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[i] &lt;- 1-equals(</a:t>
            </a:r>
            <a:r>
              <a:rPr lang="fr-CA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Nind</a:t>
            </a: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[i], 0)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   } #i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fr-CA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Nsuper</a:t>
            </a: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&lt;- </a:t>
            </a:r>
            <a:r>
              <a:rPr lang="fr-CA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sum</a:t>
            </a: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fr-CA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Nalive</a:t>
            </a: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[1:M])         # </a:t>
            </a:r>
            <a:r>
              <a:rPr lang="fr-CA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Superpopulation</a:t>
            </a:r>
            <a:r>
              <a:rPr lang="fr-CA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size</a:t>
            </a:r>
          </a:p>
        </p:txBody>
      </p:sp>
    </p:spTree>
    <p:extLst>
      <p:ext uri="{BB962C8B-B14F-4D97-AF65-F5344CB8AC3E}">
        <p14:creationId xmlns:p14="http://schemas.microsoft.com/office/powerpoint/2010/main" val="190413504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Plante poussant dans une fissure de béton">
            <a:extLst>
              <a:ext uri="{FF2B5EF4-FFF2-40B4-BE49-F238E27FC236}">
                <a16:creationId xmlns:a16="http://schemas.microsoft.com/office/drawing/2014/main" id="{B65C44D3-083F-4F9B-BC5C-50FC61FA45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40000"/>
          </a:blip>
          <a:srcRect t="15730"/>
          <a:stretch/>
        </p:blipFill>
        <p:spPr>
          <a:xfrm>
            <a:off x="20" y="10"/>
            <a:ext cx="12191980" cy="685799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80C759A0-68B5-4723-8C77-B4E14F608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Pousser</a:t>
            </a: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plus loin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6E50488-8E5E-4E36-9763-092234CAE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9E780F8-2452-4595-A281-E594BA83D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17F44A-7774-4C79-BEDC-0CC73C8C0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3093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D2190-75CD-48BB-9131-6384B2431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Top conseils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490E5-78C6-421C-B884-490A97A37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CA" dirty="0"/>
              <a:t>Dessine ton modèle (le système, tes hypothèses biologiques)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Dessine tes matrices de transition et d’observation 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Commence simple (survie constante, capture constante, toute constante)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Rajoute de la complexité </a:t>
            </a:r>
            <a:r>
              <a:rPr lang="fr-CA" b="1" dirty="0"/>
              <a:t>UNE </a:t>
            </a:r>
            <a:r>
              <a:rPr lang="fr-CA" dirty="0"/>
              <a:t>a la fois et vérifie que ca fonctionne encore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Simule des données pour t’assurer que</a:t>
            </a:r>
          </a:p>
          <a:p>
            <a:pPr marL="749808" lvl="1" indent="-457200">
              <a:buFont typeface="+mj-lt"/>
              <a:buAutoNum type="arabicPeriod"/>
            </a:pPr>
            <a:r>
              <a:rPr lang="fr-CA" dirty="0"/>
              <a:t>Tu fais ce que tu penses</a:t>
            </a:r>
          </a:p>
          <a:p>
            <a:pPr marL="749808" lvl="1" indent="-457200">
              <a:buFont typeface="+mj-lt"/>
              <a:buAutoNum type="arabicPeriod"/>
            </a:pPr>
            <a:r>
              <a:rPr lang="fr-CA" dirty="0"/>
              <a:t>Ton modèle fait ce que tu penses</a:t>
            </a:r>
          </a:p>
          <a:p>
            <a:pPr marL="749808" lvl="1" indent="-457200">
              <a:buFont typeface="+mj-lt"/>
              <a:buAutoNum type="arabicPeriod"/>
            </a:pPr>
            <a:r>
              <a:rPr lang="fr-CA" dirty="0"/>
              <a:t>Ton modèle est capable d’estimer tes paramètres sans biais</a:t>
            </a:r>
          </a:p>
          <a:p>
            <a:pPr marL="457200" indent="-457200">
              <a:buFont typeface="+mj-lt"/>
              <a:buAutoNum type="arabicPeriod"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1359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21162-58F0-4C89-B293-94A521D7C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Multi-state avec observation incertaine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1D6FA60-6F3A-4A79-BF15-E0F20F13FC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0864168"/>
              </p:ext>
            </p:extLst>
          </p:nvPr>
        </p:nvGraphicFramePr>
        <p:xfrm>
          <a:off x="1096963" y="1846263"/>
          <a:ext cx="7543800" cy="3844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950">
                  <a:extLst>
                    <a:ext uri="{9D8B030D-6E8A-4147-A177-3AD203B41FA5}">
                      <a16:colId xmlns:a16="http://schemas.microsoft.com/office/drawing/2014/main" val="1116367579"/>
                    </a:ext>
                  </a:extLst>
                </a:gridCol>
                <a:gridCol w="1885950">
                  <a:extLst>
                    <a:ext uri="{9D8B030D-6E8A-4147-A177-3AD203B41FA5}">
                      <a16:colId xmlns:a16="http://schemas.microsoft.com/office/drawing/2014/main" val="935768930"/>
                    </a:ext>
                  </a:extLst>
                </a:gridCol>
                <a:gridCol w="1885950">
                  <a:extLst>
                    <a:ext uri="{9D8B030D-6E8A-4147-A177-3AD203B41FA5}">
                      <a16:colId xmlns:a16="http://schemas.microsoft.com/office/drawing/2014/main" val="4238989961"/>
                    </a:ext>
                  </a:extLst>
                </a:gridCol>
                <a:gridCol w="1885950">
                  <a:extLst>
                    <a:ext uri="{9D8B030D-6E8A-4147-A177-3AD203B41FA5}">
                      <a16:colId xmlns:a16="http://schemas.microsoft.com/office/drawing/2014/main" val="3280462877"/>
                    </a:ext>
                  </a:extLst>
                </a:gridCol>
              </a:tblGrid>
              <a:tr h="961105">
                <a:tc>
                  <a:txBody>
                    <a:bodyPr/>
                    <a:lstStyle/>
                    <a:p>
                      <a:endParaRPr lang="fr-CA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Vue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Vue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No vue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0873394"/>
                  </a:ext>
                </a:extLst>
              </a:tr>
              <a:tr h="961105">
                <a:tc>
                  <a:txBody>
                    <a:bodyPr/>
                    <a:lstStyle/>
                    <a:p>
                      <a:r>
                        <a:rPr lang="fr-CA" sz="32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p *(c)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p*(1-c)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1-p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6140"/>
                  </a:ext>
                </a:extLst>
              </a:tr>
              <a:tr h="961105">
                <a:tc>
                  <a:txBody>
                    <a:bodyPr/>
                    <a:lstStyle/>
                    <a:p>
                      <a:r>
                        <a:rPr lang="fr-CA" sz="32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p *(1-c)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p*(c)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1-p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4833855"/>
                  </a:ext>
                </a:extLst>
              </a:tr>
              <a:tr h="961105">
                <a:tc>
                  <a:txBody>
                    <a:bodyPr/>
                    <a:lstStyle/>
                    <a:p>
                      <a:r>
                        <a:rPr lang="fr-CA" sz="3200" dirty="0" err="1"/>
                        <a:t>dead</a:t>
                      </a:r>
                      <a:endParaRPr lang="fr-CA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78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212862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F0945-49BF-49AC-8E1A-0E45FAC2B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Integrated Population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7CC2CE-016E-4ABE-90FD-92A868161A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3281" y="1845735"/>
            <a:ext cx="5283199" cy="4023359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155B8D-F176-4EDE-931B-A43C08BF3C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Permet de combiner plusieurs sources d’information (ex: suivit individuel + compte)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D’estimer des paramètres démographiques ET des densités</a:t>
            </a:r>
          </a:p>
        </p:txBody>
      </p:sp>
    </p:spTree>
    <p:extLst>
      <p:ext uri="{BB962C8B-B14F-4D97-AF65-F5344CB8AC3E}">
        <p14:creationId xmlns:p14="http://schemas.microsoft.com/office/powerpoint/2010/main" val="204118963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4B02E-FBE3-4F18-BF14-545F1A96A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8892" y="4467925"/>
            <a:ext cx="3401961" cy="185969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Capture-Recapture</a:t>
            </a:r>
            <a:b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Spatialement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Explicite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11A1942F-0093-4465-94B2-334F5A586C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056" y="1098080"/>
            <a:ext cx="3661724" cy="3765750"/>
          </a:xfrm>
          <a:prstGeom prst="rect">
            <a:avLst/>
          </a:prstGeom>
        </p:spPr>
      </p:pic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CBC2D282-799E-41DB-A3E7-6C5158AACC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428" y="640081"/>
            <a:ext cx="5743359" cy="5054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57D422-17CE-46F3-892C-10634AB88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6572" y="1290122"/>
            <a:ext cx="4762938" cy="259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5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A61C-F7AB-4CD7-81B4-392ECFD80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nimbleEcology</a:t>
            </a:r>
            <a:endParaRPr lang="fr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97C663-4E69-4E97-B164-0BEC10061D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177078" cy="2580351"/>
          </a:xfrm>
        </p:spPr>
        <p:txBody>
          <a:bodyPr>
            <a:normAutofit fontScale="70000" lnSpcReduction="2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for (i in 1:nind){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# </a:t>
            </a:r>
            <a:r>
              <a:rPr lang="de-DE" sz="2600" dirty="0" err="1">
                <a:latin typeface="Consolas" panose="020B0609020204030204" pitchFamily="49" charset="0"/>
              </a:rPr>
              <a:t>Define</a:t>
            </a:r>
            <a:r>
              <a:rPr lang="de-DE" sz="2600" dirty="0">
                <a:latin typeface="Consolas" panose="020B0609020204030204" pitchFamily="49" charset="0"/>
              </a:rPr>
              <a:t> latent </a:t>
            </a:r>
            <a:r>
              <a:rPr lang="de-DE" sz="2600" dirty="0" err="1">
                <a:latin typeface="Consolas" panose="020B0609020204030204" pitchFamily="49" charset="0"/>
              </a:rPr>
              <a:t>state</a:t>
            </a:r>
            <a:r>
              <a:rPr lang="de-DE" sz="2600" dirty="0">
                <a:latin typeface="Consolas" panose="020B0609020204030204" pitchFamily="49" charset="0"/>
              </a:rPr>
              <a:t> at </a:t>
            </a:r>
            <a:r>
              <a:rPr lang="de-DE" sz="2600" dirty="0" err="1">
                <a:latin typeface="Consolas" panose="020B0609020204030204" pitchFamily="49" charset="0"/>
              </a:rPr>
              <a:t>first</a:t>
            </a:r>
            <a:r>
              <a:rPr lang="de-DE" sz="2600" dirty="0">
                <a:latin typeface="Consolas" panose="020B0609020204030204" pitchFamily="49" charset="0"/>
              </a:rPr>
              <a:t> </a:t>
            </a:r>
            <a:r>
              <a:rPr lang="de-DE" sz="2600" dirty="0" err="1">
                <a:latin typeface="Consolas" panose="020B0609020204030204" pitchFamily="49" charset="0"/>
              </a:rPr>
              <a:t>capture</a:t>
            </a:r>
            <a:endParaRPr lang="de-DE" sz="2600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z[</a:t>
            </a:r>
            <a:r>
              <a:rPr lang="de-DE" sz="2600" dirty="0" err="1">
                <a:latin typeface="Consolas" panose="020B0609020204030204" pitchFamily="49" charset="0"/>
              </a:rPr>
              <a:t>i,f</a:t>
            </a:r>
            <a:r>
              <a:rPr lang="de-DE" sz="2600" dirty="0">
                <a:latin typeface="Consolas" panose="020B0609020204030204" pitchFamily="49" charset="0"/>
              </a:rPr>
              <a:t>[i]] &lt;- 1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for (t in (f[i]+1):</a:t>
            </a:r>
            <a:r>
              <a:rPr lang="de-DE" sz="2600" dirty="0" err="1">
                <a:latin typeface="Consolas" panose="020B0609020204030204" pitchFamily="49" charset="0"/>
              </a:rPr>
              <a:t>n.occasions</a:t>
            </a:r>
            <a:r>
              <a:rPr lang="de-DE" sz="2600" dirty="0">
                <a:latin typeface="Consolas" panose="020B0609020204030204" pitchFamily="49" charset="0"/>
              </a:rPr>
              <a:t>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    # State </a:t>
            </a:r>
            <a:r>
              <a:rPr lang="de-DE" sz="2600" dirty="0" err="1">
                <a:latin typeface="Consolas" panose="020B0609020204030204" pitchFamily="49" charset="0"/>
              </a:rPr>
              <a:t>process</a:t>
            </a:r>
            <a:endParaRPr lang="de-DE" sz="2600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    mu1[</a:t>
            </a:r>
            <a:r>
              <a:rPr lang="de-DE" sz="2600" dirty="0" err="1">
                <a:latin typeface="Consolas" panose="020B0609020204030204" pitchFamily="49" charset="0"/>
              </a:rPr>
              <a:t>i,t</a:t>
            </a:r>
            <a:r>
              <a:rPr lang="de-DE" sz="2600" dirty="0">
                <a:latin typeface="Consolas" panose="020B0609020204030204" pitchFamily="49" charset="0"/>
              </a:rPr>
              <a:t>] &lt;- </a:t>
            </a:r>
            <a:r>
              <a:rPr lang="de-DE" sz="2600" dirty="0" err="1">
                <a:latin typeface="Consolas" panose="020B0609020204030204" pitchFamily="49" charset="0"/>
              </a:rPr>
              <a:t>phi</a:t>
            </a:r>
            <a:r>
              <a:rPr lang="de-DE" sz="2600" dirty="0">
                <a:latin typeface="Consolas" panose="020B0609020204030204" pitchFamily="49" charset="0"/>
              </a:rPr>
              <a:t>[i,t-1] * z[i,t-1]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    z[</a:t>
            </a:r>
            <a:r>
              <a:rPr lang="de-DE" sz="2600" dirty="0" err="1">
                <a:latin typeface="Consolas" panose="020B0609020204030204" pitchFamily="49" charset="0"/>
              </a:rPr>
              <a:t>i,t</a:t>
            </a:r>
            <a:r>
              <a:rPr lang="de-DE" sz="2600" dirty="0">
                <a:latin typeface="Consolas" panose="020B0609020204030204" pitchFamily="49" charset="0"/>
              </a:rPr>
              <a:t>] ~ </a:t>
            </a:r>
            <a:r>
              <a:rPr lang="de-DE" sz="2600" dirty="0" err="1">
                <a:latin typeface="Consolas" panose="020B0609020204030204" pitchFamily="49" charset="0"/>
              </a:rPr>
              <a:t>dbern</a:t>
            </a:r>
            <a:r>
              <a:rPr lang="de-DE" sz="2600" dirty="0">
                <a:latin typeface="Consolas" panose="020B0609020204030204" pitchFamily="49" charset="0"/>
              </a:rPr>
              <a:t>(mu1[</a:t>
            </a:r>
            <a:r>
              <a:rPr lang="de-DE" sz="2600" dirty="0" err="1">
                <a:latin typeface="Consolas" panose="020B0609020204030204" pitchFamily="49" charset="0"/>
              </a:rPr>
              <a:t>i,t</a:t>
            </a:r>
            <a:r>
              <a:rPr lang="de-DE" sz="2600" dirty="0">
                <a:latin typeface="Consolas" panose="020B0609020204030204" pitchFamily="49" charset="0"/>
              </a:rPr>
              <a:t>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    # Observation </a:t>
            </a:r>
            <a:r>
              <a:rPr lang="de-DE" sz="2600" dirty="0" err="1">
                <a:latin typeface="Consolas" panose="020B0609020204030204" pitchFamily="49" charset="0"/>
              </a:rPr>
              <a:t>process</a:t>
            </a:r>
            <a:endParaRPr lang="de-DE" sz="2600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    mu2[</a:t>
            </a:r>
            <a:r>
              <a:rPr lang="de-DE" sz="2600" dirty="0" err="1">
                <a:latin typeface="Consolas" panose="020B0609020204030204" pitchFamily="49" charset="0"/>
              </a:rPr>
              <a:t>i,t</a:t>
            </a:r>
            <a:r>
              <a:rPr lang="de-DE" sz="2600" dirty="0">
                <a:latin typeface="Consolas" panose="020B0609020204030204" pitchFamily="49" charset="0"/>
              </a:rPr>
              <a:t>] &lt;- p[t-1] * z[</a:t>
            </a:r>
            <a:r>
              <a:rPr lang="de-DE" sz="2600" dirty="0" err="1">
                <a:latin typeface="Consolas" panose="020B0609020204030204" pitchFamily="49" charset="0"/>
              </a:rPr>
              <a:t>i,t</a:t>
            </a:r>
            <a:r>
              <a:rPr lang="de-DE" sz="2600" dirty="0">
                <a:latin typeface="Consolas" panose="020B0609020204030204" pitchFamily="49" charset="0"/>
              </a:rPr>
              <a:t>]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    </a:t>
            </a:r>
            <a:r>
              <a:rPr lang="de-DE" sz="2600" dirty="0" err="1">
                <a:latin typeface="Consolas" panose="020B0609020204030204" pitchFamily="49" charset="0"/>
              </a:rPr>
              <a:t>obs</a:t>
            </a:r>
            <a:r>
              <a:rPr lang="de-DE" sz="2600" dirty="0">
                <a:latin typeface="Consolas" panose="020B0609020204030204" pitchFamily="49" charset="0"/>
              </a:rPr>
              <a:t>[</a:t>
            </a:r>
            <a:r>
              <a:rPr lang="de-DE" sz="2600" dirty="0" err="1">
                <a:latin typeface="Consolas" panose="020B0609020204030204" pitchFamily="49" charset="0"/>
              </a:rPr>
              <a:t>i,t</a:t>
            </a:r>
            <a:r>
              <a:rPr lang="de-DE" sz="2600" dirty="0">
                <a:latin typeface="Consolas" panose="020B0609020204030204" pitchFamily="49" charset="0"/>
              </a:rPr>
              <a:t>] ~ </a:t>
            </a:r>
            <a:r>
              <a:rPr lang="de-DE" sz="2600" dirty="0" err="1">
                <a:latin typeface="Consolas" panose="020B0609020204030204" pitchFamily="49" charset="0"/>
              </a:rPr>
              <a:t>dbern</a:t>
            </a:r>
            <a:r>
              <a:rPr lang="de-DE" sz="2600" dirty="0">
                <a:latin typeface="Consolas" panose="020B0609020204030204" pitchFamily="49" charset="0"/>
              </a:rPr>
              <a:t>(mu2[</a:t>
            </a:r>
            <a:r>
              <a:rPr lang="de-DE" sz="2600" dirty="0" err="1">
                <a:latin typeface="Consolas" panose="020B0609020204030204" pitchFamily="49" charset="0"/>
              </a:rPr>
              <a:t>i,t</a:t>
            </a:r>
            <a:r>
              <a:rPr lang="de-DE" sz="2600" dirty="0">
                <a:latin typeface="Consolas" panose="020B0609020204030204" pitchFamily="49" charset="0"/>
              </a:rPr>
              <a:t>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    } #t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600" dirty="0">
                <a:latin typeface="Consolas" panose="020B0609020204030204" pitchFamily="49" charset="0"/>
              </a:rPr>
              <a:t>    } #i</a:t>
            </a:r>
            <a:endParaRPr lang="fr-CA" dirty="0">
              <a:latin typeface="Consolas" panose="020B0609020204030204" pitchFamily="49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06F57E-E8B7-418C-8C5E-D097E99E2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79" y="5009745"/>
            <a:ext cx="10058401" cy="859350"/>
          </a:xfrm>
        </p:spPr>
        <p:txBody>
          <a:bodyPr>
            <a:normAutofit fontScale="70000" lnSpcReduction="2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in 1:nind){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</a:rPr>
              <a:t>obs</a:t>
            </a:r>
            <a:r>
              <a:rPr lang="en-US" dirty="0">
                <a:latin typeface="Consolas" panose="020B0609020204030204" pitchFamily="49" charset="0"/>
              </a:rPr>
              <a:t>[</a:t>
            </a:r>
            <a:r>
              <a:rPr lang="en-US" dirty="0" err="1">
                <a:latin typeface="Consolas" panose="020B0609020204030204" pitchFamily="49" charset="0"/>
              </a:rPr>
              <a:t>i,f</a:t>
            </a:r>
            <a:r>
              <a:rPr lang="en-US" dirty="0">
                <a:latin typeface="Consolas" panose="020B0609020204030204" pitchFamily="49" charset="0"/>
              </a:rPr>
              <a:t>[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]:</a:t>
            </a:r>
            <a:r>
              <a:rPr lang="en-US" dirty="0" err="1">
                <a:latin typeface="Consolas" panose="020B0609020204030204" pitchFamily="49" charset="0"/>
              </a:rPr>
              <a:t>n.occasions</a:t>
            </a:r>
            <a:r>
              <a:rPr lang="en-US" dirty="0">
                <a:latin typeface="Consolas" panose="020B0609020204030204" pitchFamily="49" charset="0"/>
              </a:rPr>
              <a:t>] ~ </a:t>
            </a:r>
            <a:r>
              <a:rPr lang="en-US" b="1" dirty="0" err="1">
                <a:latin typeface="Consolas" panose="020B0609020204030204" pitchFamily="49" charset="0"/>
              </a:rPr>
              <a:t>dCJS_vv</a:t>
            </a:r>
            <a:r>
              <a:rPr lang="en-US" dirty="0">
                <a:latin typeface="Consolas" panose="020B0609020204030204" pitchFamily="49" charset="0"/>
              </a:rPr>
              <a:t>(phi[f[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]:(n.occasions-1)], p[f[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]:</a:t>
            </a:r>
            <a:r>
              <a:rPr lang="en-US" dirty="0" err="1">
                <a:latin typeface="Consolas" panose="020B0609020204030204" pitchFamily="49" charset="0"/>
              </a:rPr>
              <a:t>n.occasions</a:t>
            </a:r>
            <a:r>
              <a:rPr lang="en-US" dirty="0">
                <a:latin typeface="Consolas" panose="020B0609020204030204" pitchFamily="49" charset="0"/>
              </a:rPr>
              <a:t>], </a:t>
            </a:r>
            <a:r>
              <a:rPr lang="en-US" dirty="0" err="1">
                <a:latin typeface="Consolas" panose="020B0609020204030204" pitchFamily="49" charset="0"/>
              </a:rPr>
              <a:t>tl</a:t>
            </a:r>
            <a:r>
              <a:rPr lang="en-US" dirty="0">
                <a:latin typeface="Consolas" panose="020B0609020204030204" pitchFamily="49" charset="0"/>
              </a:rPr>
              <a:t>[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])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nsolas" panose="020B0609020204030204" pitchFamily="49" charset="0"/>
              </a:rPr>
              <a:t>    } #i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57801965-38C9-45BB-8E64-82547BC76709}"/>
              </a:ext>
            </a:extLst>
          </p:cNvPr>
          <p:cNvSpPr/>
          <p:nvPr/>
        </p:nvSpPr>
        <p:spPr>
          <a:xfrm>
            <a:off x="4873558" y="4022387"/>
            <a:ext cx="1877439" cy="685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E7289B4-87C0-47C6-BA7E-826D804BD33C}"/>
              </a:ext>
            </a:extLst>
          </p:cNvPr>
          <p:cNvSpPr/>
          <p:nvPr/>
        </p:nvSpPr>
        <p:spPr>
          <a:xfrm>
            <a:off x="8336604" y="1935804"/>
            <a:ext cx="2819076" cy="27821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CA" sz="2400" b="1" dirty="0"/>
              <a:t>Distribution for </a:t>
            </a:r>
          </a:p>
          <a:p>
            <a:pPr algn="ctr"/>
            <a:endParaRPr lang="fr-CA" b="1" dirty="0"/>
          </a:p>
          <a:p>
            <a:pPr algn="ctr"/>
            <a:endParaRPr lang="fr-CA" b="1" dirty="0"/>
          </a:p>
          <a:p>
            <a:pPr marL="285750" indent="-285750" algn="ctr">
              <a:buFontTx/>
              <a:buChar char="-"/>
            </a:pPr>
            <a:r>
              <a:rPr lang="fr-CA" dirty="0"/>
              <a:t>CJS</a:t>
            </a:r>
          </a:p>
          <a:p>
            <a:pPr marL="285750" indent="-285750" algn="ctr">
              <a:buFontTx/>
              <a:buChar char="-"/>
            </a:pPr>
            <a:r>
              <a:rPr lang="fr-CA" dirty="0"/>
              <a:t>HMM (multi-state)</a:t>
            </a:r>
          </a:p>
          <a:p>
            <a:pPr marL="285750" indent="-285750" algn="ctr">
              <a:buFontTx/>
              <a:buChar char="-"/>
            </a:pPr>
            <a:r>
              <a:rPr lang="fr-CA" dirty="0"/>
              <a:t>N-mixture</a:t>
            </a:r>
          </a:p>
        </p:txBody>
      </p:sp>
    </p:spTree>
    <p:extLst>
      <p:ext uri="{BB962C8B-B14F-4D97-AF65-F5344CB8AC3E}">
        <p14:creationId xmlns:p14="http://schemas.microsoft.com/office/powerpoint/2010/main" val="340524683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79962-2FCB-47D1-A92A-BC919333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Lectures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69B229-A3CF-4634-A05C-F1F051606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CA" dirty="0"/>
              <a:t> Kerry &amp; Schaub (2012) </a:t>
            </a:r>
            <a:r>
              <a:rPr lang="en-US" dirty="0"/>
              <a:t>BAYESIAN POPULATION ANALYSIS USING </a:t>
            </a:r>
            <a:r>
              <a:rPr lang="en-US" dirty="0" err="1"/>
              <a:t>WinBUGS</a:t>
            </a: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Lebreton</a:t>
            </a:r>
            <a:r>
              <a:rPr lang="en-US" dirty="0"/>
              <a:t> et al., (1992) Modeling Survival and Testing Biological Hypotheses Using Marked Animals. </a:t>
            </a:r>
            <a:r>
              <a:rPr lang="en-US" i="1" dirty="0"/>
              <a:t>Ecological Monograph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CA" i="1" dirty="0">
                <a:hlinkClick r:id="rId2"/>
              </a:rPr>
              <a:t> https://oliviergimenez.github.io/bayesian-cr-workshop/</a:t>
            </a:r>
            <a:endParaRPr lang="fr-CA" i="1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i="1" dirty="0">
                <a:hlinkClick r:id="rId3"/>
              </a:rPr>
              <a:t> Bayesian Workflow: https://arxiv.org/abs/2011.01808</a:t>
            </a:r>
            <a:endParaRPr lang="en-US" i="1" dirty="0"/>
          </a:p>
          <a:p>
            <a:pPr>
              <a:buFont typeface="Wingdings" panose="05000000000000000000" pitchFamily="2" charset="2"/>
              <a:buChar char="v"/>
            </a:pPr>
            <a:endParaRPr lang="en-US" i="1" dirty="0"/>
          </a:p>
          <a:p>
            <a:pPr>
              <a:buFont typeface="Wingdings" panose="05000000000000000000" pitchFamily="2" charset="2"/>
              <a:buChar char="v"/>
            </a:pPr>
            <a:endParaRPr lang="en-US" i="1" dirty="0"/>
          </a:p>
          <a:p>
            <a:pPr>
              <a:buFont typeface="Wingdings" panose="05000000000000000000" pitchFamily="2" charset="2"/>
              <a:buChar char="v"/>
            </a:pPr>
            <a:endParaRPr lang="fr-CA" i="1" dirty="0"/>
          </a:p>
        </p:txBody>
      </p:sp>
    </p:spTree>
    <p:extLst>
      <p:ext uri="{BB962C8B-B14F-4D97-AF65-F5344CB8AC3E}">
        <p14:creationId xmlns:p14="http://schemas.microsoft.com/office/powerpoint/2010/main" val="158181175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93C532-319A-4637-884A-6E319B10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Fait ton propre modèle</a:t>
            </a:r>
          </a:p>
        </p:txBody>
      </p:sp>
      <p:pic>
        <p:nvPicPr>
          <p:cNvPr id="8" name="Picture Placeholder 7" descr="Person working with leather">
            <a:extLst>
              <a:ext uri="{FF2B5EF4-FFF2-40B4-BE49-F238E27FC236}">
                <a16:creationId xmlns:a16="http://schemas.microsoft.com/office/drawing/2014/main" id="{87F83D6C-0B70-414B-86FE-05CBD58AA46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8" b="19758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C20306-AA3F-4752-BDAE-977FFA976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9728603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5F5B-D337-4F16-8D88-EE51DE3CF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Fin du Workshop</a:t>
            </a:r>
            <a:endParaRPr lang="fr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A5991-C756-4C56-B941-EF9365204F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Ce n’est que le début. Les possibilité sont infinies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05395525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19849</TotalTime>
  <Words>6485</Words>
  <Application>Microsoft Office PowerPoint</Application>
  <PresentationFormat>Widescreen</PresentationFormat>
  <Paragraphs>1142</Paragraphs>
  <Slides>99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99</vt:i4>
      </vt:variant>
    </vt:vector>
  </HeadingPairs>
  <TitlesOfParts>
    <vt:vector size="106" baseType="lpstr">
      <vt:lpstr>Arial</vt:lpstr>
      <vt:lpstr>Calibri</vt:lpstr>
      <vt:lpstr>Calibri Light</vt:lpstr>
      <vt:lpstr>Cambria Math</vt:lpstr>
      <vt:lpstr>Consolas</vt:lpstr>
      <vt:lpstr>Wingdings</vt:lpstr>
      <vt:lpstr>Retrospect</vt:lpstr>
      <vt:lpstr>Estimer la survie et la densité grâce à un suivi d'individus marqués: une introduction avec une approche Bayesienne</vt:lpstr>
      <vt:lpstr>Le Bayesien</vt:lpstr>
      <vt:lpstr>Theorème de Bayes</vt:lpstr>
      <vt:lpstr>Priors</vt:lpstr>
      <vt:lpstr>3 types de priors</vt:lpstr>
      <vt:lpstr>Postérieur</vt:lpstr>
      <vt:lpstr>MCMC</vt:lpstr>
      <vt:lpstr>MCMC</vt:lpstr>
      <vt:lpstr>Introduction à Nimble</vt:lpstr>
      <vt:lpstr>Pourquoi nimble</vt:lpstr>
      <vt:lpstr>Nimble workflow (version courte)</vt:lpstr>
      <vt:lpstr>Mini exemple</vt:lpstr>
      <vt:lpstr>Explorer le résultat</vt:lpstr>
      <vt:lpstr>Explorer le résultat</vt:lpstr>
      <vt:lpstr>CMR</vt:lpstr>
      <vt:lpstr>Estimer la survie</vt:lpstr>
      <vt:lpstr>Suivi d’individus marqués</vt:lpstr>
      <vt:lpstr>«  Marquage»</vt:lpstr>
      <vt:lpstr>Vivant ou pas ?</vt:lpstr>
      <vt:lpstr>Data</vt:lpstr>
      <vt:lpstr>Le modèle Cormack-Jolly-Seber (CJS)</vt:lpstr>
      <vt:lpstr>suppositions</vt:lpstr>
      <vt:lpstr>Comment fitter un CJS ?</vt:lpstr>
      <vt:lpstr>CJS model en State-space</vt:lpstr>
      <vt:lpstr>CJS model en state-space</vt:lpstr>
      <vt:lpstr>Svalbard</vt:lpstr>
      <vt:lpstr>Le Svalbard Reindeer Project</vt:lpstr>
      <vt:lpstr>Exemple</vt:lpstr>
      <vt:lpstr>Le plus simple modèle CJS</vt:lpstr>
      <vt:lpstr>Le plus simple modèle CJS</vt:lpstr>
      <vt:lpstr>Démo !</vt:lpstr>
      <vt:lpstr>Mais, la vie est rarement si simple</vt:lpstr>
      <vt:lpstr> survie ~t + capture ~ t</vt:lpstr>
      <vt:lpstr> survie ~t + capture ~ t  (Aléatoire)</vt:lpstr>
      <vt:lpstr> survie ~t + capture ~ t  (Aléatoire)</vt:lpstr>
      <vt:lpstr> survie ~ t + capture ~ t  (Aléatoire)</vt:lpstr>
      <vt:lpstr>Survie ~ covariables temporelles </vt:lpstr>
      <vt:lpstr>Survie ~ âge</vt:lpstr>
      <vt:lpstr>Survie ~ âge</vt:lpstr>
      <vt:lpstr>Trop, c’est comme pas assez !!</vt:lpstr>
      <vt:lpstr>Ok. On a fait plein de modèles, mais c’est lequel le meilleur ?</vt:lpstr>
      <vt:lpstr>WAIC</vt:lpstr>
      <vt:lpstr>PowerPoint Presentation</vt:lpstr>
      <vt:lpstr>Sélection de modèle alternative</vt:lpstr>
      <vt:lpstr>State-space vs M-array</vt:lpstr>
      <vt:lpstr>M-array</vt:lpstr>
      <vt:lpstr>Time for a break</vt:lpstr>
      <vt:lpstr>Estimer la survie et +</vt:lpstr>
      <vt:lpstr>Transition entre « états »</vt:lpstr>
      <vt:lpstr>Modèles multi-états</vt:lpstr>
      <vt:lpstr>Hidden Markov Model</vt:lpstr>
      <vt:lpstr>Définir tous les états possibles</vt:lpstr>
      <vt:lpstr>Matrice de transition</vt:lpstr>
      <vt:lpstr>Matrice de transition</vt:lpstr>
      <vt:lpstr>Matrice d’observation</vt:lpstr>
      <vt:lpstr>Matrice d’observation</vt:lpstr>
      <vt:lpstr>Nimble code : priors</vt:lpstr>
      <vt:lpstr>Nimble code : matrices / array</vt:lpstr>
      <vt:lpstr>Nimble code : likelihood</vt:lpstr>
      <vt:lpstr>demo</vt:lpstr>
      <vt:lpstr>Status Reproducteur</vt:lpstr>
      <vt:lpstr>Matrice de transition</vt:lpstr>
      <vt:lpstr>Matrice d’observation</vt:lpstr>
      <vt:lpstr>demo</vt:lpstr>
      <vt:lpstr>PowerPoint Presentation</vt:lpstr>
      <vt:lpstr>La survie est parfois connue</vt:lpstr>
      <vt:lpstr>Tag recovery</vt:lpstr>
      <vt:lpstr>Tag recovery</vt:lpstr>
      <vt:lpstr>Effets aléatoires corrélés</vt:lpstr>
      <vt:lpstr>PowerPoint Presentation</vt:lpstr>
      <vt:lpstr>Estimer la densité</vt:lpstr>
      <vt:lpstr>It’s all about detection</vt:lpstr>
      <vt:lpstr>PowerPoint Presentation</vt:lpstr>
      <vt:lpstr>3 sources de variation en détection</vt:lpstr>
      <vt:lpstr>M0, Mt, Mb, Mh, ….</vt:lpstr>
      <vt:lpstr>Augmentation de données</vt:lpstr>
      <vt:lpstr>Le Project phoque de Rimouski</vt:lpstr>
      <vt:lpstr>Augmentation de données</vt:lpstr>
      <vt:lpstr>M0</vt:lpstr>
      <vt:lpstr>Augmenter de combien?</vt:lpstr>
      <vt:lpstr>Mt</vt:lpstr>
      <vt:lpstr>Mb</vt:lpstr>
      <vt:lpstr>Mth_x</vt:lpstr>
      <vt:lpstr>demo</vt:lpstr>
      <vt:lpstr>Combien de phoques ?</vt:lpstr>
      <vt:lpstr>Jolly-Seber</vt:lpstr>
      <vt:lpstr>Jolly-Seber</vt:lpstr>
      <vt:lpstr>Jolly-Seber («recrutement»)</vt:lpstr>
      <vt:lpstr>        Jolly-Seber</vt:lpstr>
      <vt:lpstr>Jolly-Seber</vt:lpstr>
      <vt:lpstr>Pousser plus loin</vt:lpstr>
      <vt:lpstr>Top conseils</vt:lpstr>
      <vt:lpstr>Multi-state avec observation incertaine</vt:lpstr>
      <vt:lpstr>Integrated Population Model</vt:lpstr>
      <vt:lpstr>Capture-Recapture Spatialement Explicite</vt:lpstr>
      <vt:lpstr>nimbleEcology</vt:lpstr>
      <vt:lpstr>Lectures</vt:lpstr>
      <vt:lpstr>Fait ton propre modèle</vt:lpstr>
      <vt:lpstr>Fin du Workshop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Estimer la survie et la densité grâce à un suivi d'individus marqués: une introduction avec une approche Bayesienne</dc:title>
  <dc:creator>Gabriel Pigeon</dc:creator>
  <cp:lastModifiedBy>Gabriel Pigeon</cp:lastModifiedBy>
  <cp:revision>264</cp:revision>
  <dcterms:created xsi:type="dcterms:W3CDTF">2021-10-03T18:31:24Z</dcterms:created>
  <dcterms:modified xsi:type="dcterms:W3CDTF">2021-11-05T13:54:23Z</dcterms:modified>
</cp:coreProperties>
</file>

<file path=docProps/thumbnail.jpeg>
</file>